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Montserrat Medium" charset="1" panose="00000600000000000000"/>
      <p:regular r:id="rId42"/>
    </p:embeddedFont>
    <p:embeddedFont>
      <p:font typeface="Montserrat Ultra-Bold" charset="1" panose="00000900000000000000"/>
      <p:regular r:id="rId43"/>
    </p:embeddedFont>
    <p:embeddedFont>
      <p:font typeface="Montserrat Classic Bold" charset="1" panose="00000800000000000000"/>
      <p:regular r:id="rId44"/>
    </p:embeddedFont>
    <p:embeddedFont>
      <p:font typeface="Montserrat" charset="1" panose="00000500000000000000"/>
      <p:regular r:id="rId45"/>
    </p:embeddedFont>
    <p:embeddedFont>
      <p:font typeface="Montserrat Bold" charset="1" panose="000008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0.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2559301" y="7552465"/>
            <a:ext cx="6355677" cy="5469071"/>
            <a:chOff x="0" y="0"/>
            <a:chExt cx="1673923" cy="1440414"/>
          </a:xfrm>
        </p:grpSpPr>
        <p:sp>
          <p:nvSpPr>
            <p:cNvPr name="Freeform 3" id="3"/>
            <p:cNvSpPr/>
            <p:nvPr/>
          </p:nvSpPr>
          <p:spPr>
            <a:xfrm flipH="false" flipV="false" rot="0">
              <a:off x="0" y="0"/>
              <a:ext cx="1673923" cy="1440414"/>
            </a:xfrm>
            <a:custGeom>
              <a:avLst/>
              <a:gdLst/>
              <a:ahLst/>
              <a:cxnLst/>
              <a:rect r="r" b="b" t="t" l="l"/>
              <a:pathLst>
                <a:path h="1440414" w="1673923">
                  <a:moveTo>
                    <a:pt x="0" y="0"/>
                  </a:moveTo>
                  <a:lnTo>
                    <a:pt x="1673923" y="0"/>
                  </a:lnTo>
                  <a:lnTo>
                    <a:pt x="1673923" y="1440414"/>
                  </a:lnTo>
                  <a:lnTo>
                    <a:pt x="0" y="1440414"/>
                  </a:lnTo>
                  <a:close/>
                </a:path>
              </a:pathLst>
            </a:custGeom>
            <a:solidFill>
              <a:srgbClr val="216C53"/>
            </a:solidFill>
          </p:spPr>
        </p:sp>
        <p:sp>
          <p:nvSpPr>
            <p:cNvPr name="TextBox 4" id="4"/>
            <p:cNvSpPr txBox="true"/>
            <p:nvPr/>
          </p:nvSpPr>
          <p:spPr>
            <a:xfrm>
              <a:off x="0" y="-66675"/>
              <a:ext cx="1673923" cy="1507089"/>
            </a:xfrm>
            <a:prstGeom prst="rect">
              <a:avLst/>
            </a:prstGeom>
          </p:spPr>
          <p:txBody>
            <a:bodyPr anchor="ctr" rtlCol="false" tIns="50800" lIns="50800" bIns="50800" rIns="50800"/>
            <a:lstStyle/>
            <a:p>
              <a:pPr algn="ctr">
                <a:lnSpc>
                  <a:spcPts val="3175"/>
                </a:lnSpc>
              </a:pPr>
            </a:p>
          </p:txBody>
        </p:sp>
      </p:grpSp>
      <p:grpSp>
        <p:nvGrpSpPr>
          <p:cNvPr name="Group 5" id="5"/>
          <p:cNvGrpSpPr/>
          <p:nvPr/>
        </p:nvGrpSpPr>
        <p:grpSpPr>
          <a:xfrm rot="0">
            <a:off x="-3999001" y="6811850"/>
            <a:ext cx="6952904" cy="7960088"/>
            <a:chOff x="0" y="0"/>
            <a:chExt cx="9270538" cy="10613451"/>
          </a:xfrm>
        </p:grpSpPr>
        <p:pic>
          <p:nvPicPr>
            <p:cNvPr name="Picture 6" id="6"/>
            <p:cNvPicPr>
              <a:picLocks noChangeAspect="true"/>
            </p:cNvPicPr>
            <p:nvPr/>
          </p:nvPicPr>
          <p:blipFill>
            <a:blip r:embed="rId2"/>
            <a:srcRect l="0" t="6677" r="55489" b="2798"/>
            <a:stretch>
              <a:fillRect/>
            </a:stretch>
          </p:blipFill>
          <p:spPr>
            <a:xfrm flipH="true" flipV="false">
              <a:off x="0" y="0"/>
              <a:ext cx="9270538" cy="10613451"/>
            </a:xfrm>
            <a:prstGeom prst="rect">
              <a:avLst/>
            </a:prstGeom>
          </p:spPr>
        </p:pic>
      </p:grpSp>
      <p:sp>
        <p:nvSpPr>
          <p:cNvPr name="TextBox 7" id="7"/>
          <p:cNvSpPr txBox="true"/>
          <p:nvPr/>
        </p:nvSpPr>
        <p:spPr>
          <a:xfrm rot="0">
            <a:off x="5827067" y="6481266"/>
            <a:ext cx="6461173" cy="556393"/>
          </a:xfrm>
          <a:prstGeom prst="rect">
            <a:avLst/>
          </a:prstGeom>
        </p:spPr>
        <p:txBody>
          <a:bodyPr anchor="t" rtlCol="false" tIns="0" lIns="0" bIns="0" rIns="0">
            <a:spAutoFit/>
          </a:bodyPr>
          <a:lstStyle/>
          <a:p>
            <a:pPr algn="ctr">
              <a:lnSpc>
                <a:spcPts val="4765"/>
              </a:lnSpc>
            </a:pPr>
            <a:r>
              <a:rPr lang="en-US" sz="2997">
                <a:solidFill>
                  <a:srgbClr val="216C53"/>
                </a:solidFill>
                <a:latin typeface="Montserrat Medium"/>
              </a:rPr>
              <a:t>GVHD: Th.S Đỗ Thị Minh Phụng</a:t>
            </a:r>
          </a:p>
        </p:txBody>
      </p:sp>
      <p:sp>
        <p:nvSpPr>
          <p:cNvPr name="AutoShape 8" id="8"/>
          <p:cNvSpPr/>
          <p:nvPr/>
        </p:nvSpPr>
        <p:spPr>
          <a:xfrm rot="0">
            <a:off x="1498218" y="9038757"/>
            <a:ext cx="4328849" cy="0"/>
          </a:xfrm>
          <a:prstGeom prst="line">
            <a:avLst/>
          </a:prstGeom>
          <a:ln cap="flat" w="19050">
            <a:solidFill>
              <a:srgbClr val="33866A"/>
            </a:solidFill>
            <a:prstDash val="solid"/>
            <a:headEnd type="none" len="sm" w="sm"/>
            <a:tailEnd type="none" len="sm" w="sm"/>
          </a:ln>
        </p:spPr>
      </p:sp>
      <p:sp>
        <p:nvSpPr>
          <p:cNvPr name="Freeform 9" id="9"/>
          <p:cNvSpPr/>
          <p:nvPr/>
        </p:nvSpPr>
        <p:spPr>
          <a:xfrm flipH="false" flipV="false" rot="-5400000">
            <a:off x="0" y="9048282"/>
            <a:ext cx="1238718" cy="1238718"/>
          </a:xfrm>
          <a:custGeom>
            <a:avLst/>
            <a:gdLst/>
            <a:ahLst/>
            <a:cxnLst/>
            <a:rect r="r" b="b" t="t" l="l"/>
            <a:pathLst>
              <a:path h="1238718" w="1238718">
                <a:moveTo>
                  <a:pt x="0" y="0"/>
                </a:moveTo>
                <a:lnTo>
                  <a:pt x="1238718" y="0"/>
                </a:lnTo>
                <a:lnTo>
                  <a:pt x="1238718" y="1238718"/>
                </a:lnTo>
                <a:lnTo>
                  <a:pt x="0" y="1238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true" rot="-5400000">
            <a:off x="17049282" y="0"/>
            <a:ext cx="1238718" cy="1238718"/>
          </a:xfrm>
          <a:custGeom>
            <a:avLst/>
            <a:gdLst/>
            <a:ahLst/>
            <a:cxnLst/>
            <a:rect r="r" b="b" t="t" l="l"/>
            <a:pathLst>
              <a:path h="1238718" w="1238718">
                <a:moveTo>
                  <a:pt x="1238718" y="1238718"/>
                </a:moveTo>
                <a:lnTo>
                  <a:pt x="0" y="1238718"/>
                </a:lnTo>
                <a:lnTo>
                  <a:pt x="0" y="0"/>
                </a:lnTo>
                <a:lnTo>
                  <a:pt x="1238718" y="0"/>
                </a:lnTo>
                <a:lnTo>
                  <a:pt x="1238718" y="1238718"/>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619359" y="619359"/>
            <a:ext cx="1298427" cy="1043550"/>
            <a:chOff x="0" y="0"/>
            <a:chExt cx="1731235" cy="1391400"/>
          </a:xfrm>
        </p:grpSpPr>
        <p:grpSp>
          <p:nvGrpSpPr>
            <p:cNvPr name="Group 12" id="12"/>
            <p:cNvGrpSpPr/>
            <p:nvPr/>
          </p:nvGrpSpPr>
          <p:grpSpPr>
            <a:xfrm rot="0">
              <a:off x="343524" y="3689"/>
              <a:ext cx="1387712" cy="138771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6C53"/>
              </a:solidFill>
            </p:spPr>
          </p:sp>
          <p:sp>
            <p:nvSpPr>
              <p:cNvPr name="TextBox 14" id="14"/>
              <p:cNvSpPr txBox="true"/>
              <p:nvPr/>
            </p:nvSpPr>
            <p:spPr>
              <a:xfrm>
                <a:off x="76200" y="9525"/>
                <a:ext cx="660400" cy="727075"/>
              </a:xfrm>
              <a:prstGeom prst="rect">
                <a:avLst/>
              </a:prstGeom>
            </p:spPr>
            <p:txBody>
              <a:bodyPr anchor="ctr" rtlCol="false" tIns="50800" lIns="50800" bIns="50800" rIns="50800"/>
              <a:lstStyle/>
              <a:p>
                <a:pPr algn="ctr">
                  <a:lnSpc>
                    <a:spcPts val="3175"/>
                  </a:lnSpc>
                </a:pPr>
              </a:p>
            </p:txBody>
          </p:sp>
        </p:grpSp>
        <p:sp>
          <p:nvSpPr>
            <p:cNvPr name="Freeform 15" id="15"/>
            <p:cNvSpPr/>
            <p:nvPr/>
          </p:nvSpPr>
          <p:spPr>
            <a:xfrm flipH="false" flipV="false" rot="5400000">
              <a:off x="0" y="0"/>
              <a:ext cx="697545" cy="697545"/>
            </a:xfrm>
            <a:custGeom>
              <a:avLst/>
              <a:gdLst/>
              <a:ahLst/>
              <a:cxnLst/>
              <a:rect r="r" b="b" t="t" l="l"/>
              <a:pathLst>
                <a:path h="697545" w="697545">
                  <a:moveTo>
                    <a:pt x="0" y="0"/>
                  </a:moveTo>
                  <a:lnTo>
                    <a:pt x="697545" y="0"/>
                  </a:lnTo>
                  <a:lnTo>
                    <a:pt x="697545" y="697545"/>
                  </a:lnTo>
                  <a:lnTo>
                    <a:pt x="0" y="6975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6" id="16"/>
          <p:cNvSpPr txBox="true"/>
          <p:nvPr/>
        </p:nvSpPr>
        <p:spPr>
          <a:xfrm rot="0">
            <a:off x="2318335" y="2365614"/>
            <a:ext cx="13651331" cy="3490878"/>
          </a:xfrm>
          <a:prstGeom prst="rect">
            <a:avLst/>
          </a:prstGeom>
        </p:spPr>
        <p:txBody>
          <a:bodyPr anchor="t" rtlCol="false" tIns="0" lIns="0" bIns="0" rIns="0">
            <a:spAutoFit/>
          </a:bodyPr>
          <a:lstStyle/>
          <a:p>
            <a:pPr algn="ctr">
              <a:lnSpc>
                <a:spcPts val="9169"/>
              </a:lnSpc>
            </a:pPr>
            <a:r>
              <a:rPr lang="en-US" sz="7973" spc="390">
                <a:solidFill>
                  <a:srgbClr val="216C53"/>
                </a:solidFill>
                <a:latin typeface="Montserrat Ultra-Bold"/>
              </a:rPr>
              <a:t>PHÂN TÍCH DỮ LIỆU DOANH SỐ CỬA HÀNG</a:t>
            </a:r>
          </a:p>
          <a:p>
            <a:pPr algn="ctr">
              <a:lnSpc>
                <a:spcPts val="9169"/>
              </a:lnSpc>
            </a:pPr>
            <a:r>
              <a:rPr lang="en-US" sz="7973" spc="390">
                <a:solidFill>
                  <a:srgbClr val="216C53"/>
                </a:solidFill>
                <a:latin typeface="Montserrat Ultra-Bold"/>
              </a:rPr>
              <a:t>NỘI THẤT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01703" y="3062587"/>
            <a:ext cx="13884594" cy="5820915"/>
          </a:xfrm>
          <a:custGeom>
            <a:avLst/>
            <a:gdLst/>
            <a:ahLst/>
            <a:cxnLst/>
            <a:rect r="r" b="b" t="t" l="l"/>
            <a:pathLst>
              <a:path h="5820915" w="13884594">
                <a:moveTo>
                  <a:pt x="0" y="0"/>
                </a:moveTo>
                <a:lnTo>
                  <a:pt x="13884594" y="0"/>
                </a:lnTo>
                <a:lnTo>
                  <a:pt x="13884594" y="5820915"/>
                </a:lnTo>
                <a:lnTo>
                  <a:pt x="0" y="5820915"/>
                </a:lnTo>
                <a:lnTo>
                  <a:pt x="0" y="0"/>
                </a:lnTo>
                <a:close/>
              </a:path>
            </a:pathLst>
          </a:custGeom>
          <a:blipFill>
            <a:blip r:embed="rId4"/>
            <a:stretch>
              <a:fillRect l="0" t="0" r="0" b="0"/>
            </a:stretch>
          </a:blipFill>
        </p:spPr>
      </p:sp>
      <p:sp>
        <p:nvSpPr>
          <p:cNvPr name="TextBox 5" id="5"/>
          <p:cNvSpPr txBox="true"/>
          <p:nvPr/>
        </p:nvSpPr>
        <p:spPr>
          <a:xfrm rot="0">
            <a:off x="4012264" y="1068283"/>
            <a:ext cx="10495686" cy="1739900"/>
          </a:xfrm>
          <a:prstGeom prst="rect">
            <a:avLst/>
          </a:prstGeom>
        </p:spPr>
        <p:txBody>
          <a:bodyPr anchor="t" rtlCol="false" tIns="0" lIns="0" bIns="0" rIns="0">
            <a:spAutoFit/>
          </a:bodyPr>
          <a:lstStyle/>
          <a:p>
            <a:pPr algn="ctr">
              <a:lnSpc>
                <a:spcPts val="7000"/>
              </a:lnSpc>
              <a:spcBef>
                <a:spcPct val="0"/>
              </a:spcBef>
            </a:pPr>
            <a:r>
              <a:rPr lang="en-US" sz="5000" spc="245">
                <a:solidFill>
                  <a:srgbClr val="216C53"/>
                </a:solidFill>
                <a:latin typeface="Montserrat Bold"/>
              </a:rPr>
              <a:t>TIẾN HÀNH TẠO BẢNG DIM PRODUCT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01703" y="3062587"/>
            <a:ext cx="13884594" cy="5820915"/>
          </a:xfrm>
          <a:custGeom>
            <a:avLst/>
            <a:gdLst/>
            <a:ahLst/>
            <a:cxnLst/>
            <a:rect r="r" b="b" t="t" l="l"/>
            <a:pathLst>
              <a:path h="5820915" w="13884594">
                <a:moveTo>
                  <a:pt x="0" y="0"/>
                </a:moveTo>
                <a:lnTo>
                  <a:pt x="13884594" y="0"/>
                </a:lnTo>
                <a:lnTo>
                  <a:pt x="13884594" y="5820915"/>
                </a:lnTo>
                <a:lnTo>
                  <a:pt x="0" y="5820915"/>
                </a:lnTo>
                <a:lnTo>
                  <a:pt x="0" y="0"/>
                </a:lnTo>
                <a:close/>
              </a:path>
            </a:pathLst>
          </a:custGeom>
          <a:blipFill>
            <a:blip r:embed="rId4"/>
            <a:stretch>
              <a:fillRect l="0" t="0" r="0" b="0"/>
            </a:stretch>
          </a:blipFill>
        </p:spPr>
      </p:sp>
      <p:sp>
        <p:nvSpPr>
          <p:cNvPr name="TextBox 5" id="5"/>
          <p:cNvSpPr txBox="true"/>
          <p:nvPr/>
        </p:nvSpPr>
        <p:spPr>
          <a:xfrm rot="0">
            <a:off x="4012264" y="1068283"/>
            <a:ext cx="10960113" cy="1739900"/>
          </a:xfrm>
          <a:prstGeom prst="rect">
            <a:avLst/>
          </a:prstGeom>
        </p:spPr>
        <p:txBody>
          <a:bodyPr anchor="t" rtlCol="false" tIns="0" lIns="0" bIns="0" rIns="0">
            <a:spAutoFit/>
          </a:bodyPr>
          <a:lstStyle/>
          <a:p>
            <a:pPr algn="ctr">
              <a:lnSpc>
                <a:spcPts val="7000"/>
              </a:lnSpc>
              <a:spcBef>
                <a:spcPct val="0"/>
              </a:spcBef>
            </a:pPr>
            <a:r>
              <a:rPr lang="en-US" sz="5000" spc="245">
                <a:solidFill>
                  <a:srgbClr val="216C53"/>
                </a:solidFill>
                <a:latin typeface="Montserrat Bold"/>
              </a:rPr>
              <a:t>TẠO BẢNG FACT BẲNG CÁCH MERGE VỚI CÁC BẢNG CHIỀU</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01703" y="3062587"/>
            <a:ext cx="13884594" cy="5820915"/>
          </a:xfrm>
          <a:custGeom>
            <a:avLst/>
            <a:gdLst/>
            <a:ahLst/>
            <a:cxnLst/>
            <a:rect r="r" b="b" t="t" l="l"/>
            <a:pathLst>
              <a:path h="5820915" w="13884594">
                <a:moveTo>
                  <a:pt x="0" y="0"/>
                </a:moveTo>
                <a:lnTo>
                  <a:pt x="13884594" y="0"/>
                </a:lnTo>
                <a:lnTo>
                  <a:pt x="13884594" y="5820915"/>
                </a:lnTo>
                <a:lnTo>
                  <a:pt x="0" y="5820915"/>
                </a:lnTo>
                <a:lnTo>
                  <a:pt x="0" y="0"/>
                </a:lnTo>
                <a:close/>
              </a:path>
            </a:pathLst>
          </a:custGeom>
          <a:blipFill>
            <a:blip r:embed="rId4"/>
            <a:stretch>
              <a:fillRect l="0" t="0" r="0" b="0"/>
            </a:stretch>
          </a:blipFill>
        </p:spPr>
      </p:sp>
      <p:sp>
        <p:nvSpPr>
          <p:cNvPr name="TextBox 5" id="5"/>
          <p:cNvSpPr txBox="true"/>
          <p:nvPr/>
        </p:nvSpPr>
        <p:spPr>
          <a:xfrm rot="0">
            <a:off x="4012264" y="1068283"/>
            <a:ext cx="12074033" cy="1739900"/>
          </a:xfrm>
          <a:prstGeom prst="rect">
            <a:avLst/>
          </a:prstGeom>
        </p:spPr>
        <p:txBody>
          <a:bodyPr anchor="t" rtlCol="false" tIns="0" lIns="0" bIns="0" rIns="0">
            <a:spAutoFit/>
          </a:bodyPr>
          <a:lstStyle/>
          <a:p>
            <a:pPr algn="ctr">
              <a:lnSpc>
                <a:spcPts val="7000"/>
              </a:lnSpc>
              <a:spcBef>
                <a:spcPct val="0"/>
              </a:spcBef>
            </a:pPr>
            <a:r>
              <a:rPr lang="en-US" sz="5000" spc="245">
                <a:solidFill>
                  <a:srgbClr val="216C53"/>
                </a:solidFill>
                <a:latin typeface="Montserrat Bold"/>
              </a:rPr>
              <a:t>THÊM SCRIPT TẠO KHÓA NGOẠI VÀ XÓA DỮ LIỆU CÁC BẢNG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238718" y="5684458"/>
            <a:ext cx="8307593" cy="3739167"/>
            <a:chOff x="0" y="0"/>
            <a:chExt cx="11076790" cy="4985557"/>
          </a:xfrm>
        </p:grpSpPr>
        <p:pic>
          <p:nvPicPr>
            <p:cNvPr name="Picture 3" id="3"/>
            <p:cNvPicPr>
              <a:picLocks noChangeAspect="true"/>
            </p:cNvPicPr>
            <p:nvPr/>
          </p:nvPicPr>
          <p:blipFill>
            <a:blip r:embed="rId2"/>
            <a:srcRect l="0" t="21544" r="0" b="10942"/>
            <a:stretch>
              <a:fillRect/>
            </a:stretch>
          </p:blipFill>
          <p:spPr>
            <a:xfrm flipH="false" flipV="false">
              <a:off x="0" y="0"/>
              <a:ext cx="11076790" cy="4985557"/>
            </a:xfrm>
            <a:prstGeom prst="rect">
              <a:avLst/>
            </a:prstGeom>
          </p:spPr>
        </p:pic>
      </p:grpSp>
      <p:sp>
        <p:nvSpPr>
          <p:cNvPr name="AutoShape 4" id="4"/>
          <p:cNvSpPr/>
          <p:nvPr/>
        </p:nvSpPr>
        <p:spPr>
          <a:xfrm>
            <a:off x="1238718" y="4714858"/>
            <a:ext cx="1360911" cy="0"/>
          </a:xfrm>
          <a:prstGeom prst="line">
            <a:avLst/>
          </a:prstGeom>
          <a:ln cap="flat" w="38100">
            <a:solidFill>
              <a:srgbClr val="33866A"/>
            </a:solidFill>
            <a:prstDash val="solid"/>
            <a:headEnd type="none" len="sm" w="sm"/>
            <a:tailEnd type="none" len="sm" w="sm"/>
          </a:ln>
        </p:spPr>
      </p:sp>
      <p:grpSp>
        <p:nvGrpSpPr>
          <p:cNvPr name="Group 5" id="5"/>
          <p:cNvGrpSpPr/>
          <p:nvPr/>
        </p:nvGrpSpPr>
        <p:grpSpPr>
          <a:xfrm rot="0">
            <a:off x="10393753" y="0"/>
            <a:ext cx="7894247" cy="10287000"/>
            <a:chOff x="0" y="0"/>
            <a:chExt cx="2079143" cy="2709333"/>
          </a:xfrm>
        </p:grpSpPr>
        <p:sp>
          <p:nvSpPr>
            <p:cNvPr name="Freeform 6" id="6"/>
            <p:cNvSpPr/>
            <p:nvPr/>
          </p:nvSpPr>
          <p:spPr>
            <a:xfrm flipH="false" flipV="false" rot="0">
              <a:off x="0" y="0"/>
              <a:ext cx="2079143" cy="2709333"/>
            </a:xfrm>
            <a:custGeom>
              <a:avLst/>
              <a:gdLst/>
              <a:ahLst/>
              <a:cxnLst/>
              <a:rect r="r" b="b" t="t" l="l"/>
              <a:pathLst>
                <a:path h="2709333" w="2079143">
                  <a:moveTo>
                    <a:pt x="0" y="0"/>
                  </a:moveTo>
                  <a:lnTo>
                    <a:pt x="2079143" y="0"/>
                  </a:lnTo>
                  <a:lnTo>
                    <a:pt x="2079143" y="2709333"/>
                  </a:lnTo>
                  <a:lnTo>
                    <a:pt x="0" y="2709333"/>
                  </a:lnTo>
                  <a:close/>
                </a:path>
              </a:pathLst>
            </a:custGeom>
            <a:solidFill>
              <a:srgbClr val="216C53"/>
            </a:solidFill>
          </p:spPr>
        </p:sp>
        <p:sp>
          <p:nvSpPr>
            <p:cNvPr name="TextBox 7" id="7"/>
            <p:cNvSpPr txBox="true"/>
            <p:nvPr/>
          </p:nvSpPr>
          <p:spPr>
            <a:xfrm>
              <a:off x="0" y="-38100"/>
              <a:ext cx="2079143" cy="274743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238718" y="2837431"/>
            <a:ext cx="7459754" cy="1801227"/>
          </a:xfrm>
          <a:prstGeom prst="rect">
            <a:avLst/>
          </a:prstGeom>
        </p:spPr>
        <p:txBody>
          <a:bodyPr anchor="t" rtlCol="false" tIns="0" lIns="0" bIns="0" rIns="0">
            <a:spAutoFit/>
          </a:bodyPr>
          <a:lstStyle/>
          <a:p>
            <a:pPr algn="l">
              <a:lnSpc>
                <a:spcPts val="7081"/>
              </a:lnSpc>
            </a:pPr>
            <a:r>
              <a:rPr lang="en-US" sz="6157" spc="301">
                <a:solidFill>
                  <a:srgbClr val="568D6B"/>
                </a:solidFill>
                <a:latin typeface="Montserrat Bold"/>
              </a:rPr>
              <a:t>QUÁ TRÌNH SSAS</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226183" y="-43815"/>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216C53"/>
            </a:solidFill>
          </p:spPr>
        </p:sp>
        <p:sp>
          <p:nvSpPr>
            <p:cNvPr name="TextBox 4" id="4"/>
            <p:cNvSpPr txBox="true"/>
            <p:nvPr/>
          </p:nvSpPr>
          <p:spPr>
            <a:xfrm>
              <a:off x="0" y="-66675"/>
              <a:ext cx="2408296" cy="2776008"/>
            </a:xfrm>
            <a:prstGeom prst="rect">
              <a:avLst/>
            </a:prstGeom>
          </p:spPr>
          <p:txBody>
            <a:bodyPr anchor="ctr" rtlCol="false" tIns="50800" lIns="50800" bIns="50800" rIns="50800"/>
            <a:lstStyle/>
            <a:p>
              <a:pPr algn="ctr">
                <a:lnSpc>
                  <a:spcPts val="3175"/>
                </a:lnSpc>
              </a:pPr>
            </a:p>
          </p:txBody>
        </p:sp>
      </p:grpSp>
      <p:sp>
        <p:nvSpPr>
          <p:cNvPr name="TextBox 5" id="5"/>
          <p:cNvSpPr txBox="true"/>
          <p:nvPr/>
        </p:nvSpPr>
        <p:spPr>
          <a:xfrm rot="0">
            <a:off x="528098" y="562500"/>
            <a:ext cx="8064744" cy="1044575"/>
          </a:xfrm>
          <a:prstGeom prst="rect">
            <a:avLst/>
          </a:prstGeom>
        </p:spPr>
        <p:txBody>
          <a:bodyPr anchor="t" rtlCol="false" tIns="0" lIns="0" bIns="0" rIns="0">
            <a:spAutoFit/>
          </a:bodyPr>
          <a:lstStyle/>
          <a:p>
            <a:pPr algn="l">
              <a:lnSpc>
                <a:spcPts val="2800"/>
              </a:lnSpc>
              <a:spcBef>
                <a:spcPct val="0"/>
              </a:spcBef>
            </a:pPr>
            <a:r>
              <a:rPr lang="en-US" sz="2000" spc="98">
                <a:solidFill>
                  <a:srgbClr val="FFFEF2"/>
                </a:solidFill>
                <a:latin typeface="Montserrat"/>
              </a:rPr>
              <a:t>1) CHO BIẾT KHÁCH HÀNG (MÃ KHÁCH HÀNG, TÊN KHÁCH HÀNG) CÓ SỐ TIỀN MUA HÀNG CAO NHẤT TRONG NĂM 2017?</a:t>
            </a:r>
          </a:p>
        </p:txBody>
      </p:sp>
      <p:sp>
        <p:nvSpPr>
          <p:cNvPr name="TextBox 6" id="6"/>
          <p:cNvSpPr txBox="true"/>
          <p:nvPr/>
        </p:nvSpPr>
        <p:spPr>
          <a:xfrm rot="0">
            <a:off x="9311775" y="427245"/>
            <a:ext cx="7740502" cy="1099185"/>
          </a:xfrm>
          <a:prstGeom prst="rect">
            <a:avLst/>
          </a:prstGeom>
        </p:spPr>
        <p:txBody>
          <a:bodyPr anchor="t" rtlCol="false" tIns="0" lIns="0" bIns="0" rIns="0">
            <a:spAutoFit/>
          </a:bodyPr>
          <a:lstStyle/>
          <a:p>
            <a:pPr algn="l">
              <a:lnSpc>
                <a:spcPts val="2940"/>
              </a:lnSpc>
              <a:spcBef>
                <a:spcPct val="0"/>
              </a:spcBef>
            </a:pPr>
            <a:r>
              <a:rPr lang="en-US" sz="2100" spc="102">
                <a:solidFill>
                  <a:srgbClr val="173C2E"/>
                </a:solidFill>
                <a:latin typeface="Montserrat"/>
              </a:rPr>
              <a:t>3) CHO BIẾT THÔNG TIN KHÁCH HÀNG (TÊN KHÁCH HÀNG) ĐẶT HÀNG NHIỀU NHẤT TRONG BANG MINNESOTA?  </a:t>
            </a:r>
          </a:p>
        </p:txBody>
      </p:sp>
      <p:sp>
        <p:nvSpPr>
          <p:cNvPr name="TextBox 7" id="7"/>
          <p:cNvSpPr txBox="true"/>
          <p:nvPr/>
        </p:nvSpPr>
        <p:spPr>
          <a:xfrm rot="0">
            <a:off x="528098" y="2015323"/>
            <a:ext cx="7853857" cy="692150"/>
          </a:xfrm>
          <a:prstGeom prst="rect">
            <a:avLst/>
          </a:prstGeom>
        </p:spPr>
        <p:txBody>
          <a:bodyPr anchor="t" rtlCol="false" tIns="0" lIns="0" bIns="0" rIns="0">
            <a:spAutoFit/>
          </a:bodyPr>
          <a:lstStyle/>
          <a:p>
            <a:pPr algn="l">
              <a:lnSpc>
                <a:spcPts val="2800"/>
              </a:lnSpc>
              <a:spcBef>
                <a:spcPct val="0"/>
              </a:spcBef>
            </a:pPr>
            <a:r>
              <a:rPr lang="en-US" sz="2000" spc="98">
                <a:solidFill>
                  <a:srgbClr val="FFFEF2"/>
                </a:solidFill>
                <a:latin typeface="Montserrat"/>
              </a:rPr>
              <a:t>2)  ĐƯA RA SỐ LƯỢNG SẢN PHẨM BÁN RA CỦA TỪNG LOẠI NỘI THẤT?  </a:t>
            </a:r>
          </a:p>
        </p:txBody>
      </p:sp>
      <p:sp>
        <p:nvSpPr>
          <p:cNvPr name="TextBox 8" id="8"/>
          <p:cNvSpPr txBox="true"/>
          <p:nvPr/>
        </p:nvSpPr>
        <p:spPr>
          <a:xfrm rot="0">
            <a:off x="528098" y="3117048"/>
            <a:ext cx="7718300" cy="692150"/>
          </a:xfrm>
          <a:prstGeom prst="rect">
            <a:avLst/>
          </a:prstGeom>
        </p:spPr>
        <p:txBody>
          <a:bodyPr anchor="t" rtlCol="false" tIns="0" lIns="0" bIns="0" rIns="0">
            <a:spAutoFit/>
          </a:bodyPr>
          <a:lstStyle/>
          <a:p>
            <a:pPr algn="l">
              <a:lnSpc>
                <a:spcPts val="2800"/>
              </a:lnSpc>
              <a:spcBef>
                <a:spcPct val="0"/>
              </a:spcBef>
            </a:pPr>
            <a:r>
              <a:rPr lang="en-US" sz="2000" spc="98">
                <a:solidFill>
                  <a:srgbClr val="FFFFFF"/>
                </a:solidFill>
                <a:latin typeface="Montserrat"/>
              </a:rPr>
              <a:t>4) </a:t>
            </a:r>
            <a:r>
              <a:rPr lang="en-US" sz="2000" spc="98">
                <a:solidFill>
                  <a:srgbClr val="FFFFFF"/>
                </a:solidFill>
                <a:latin typeface="Montserrat"/>
              </a:rPr>
              <a:t>QUÝ 4 CỦA NĂM NÀO CÓ DOANH THU BÁN HÀNG CAO NHẤT? </a:t>
            </a:r>
          </a:p>
        </p:txBody>
      </p:sp>
      <p:sp>
        <p:nvSpPr>
          <p:cNvPr name="TextBox 9" id="9"/>
          <p:cNvSpPr txBox="true"/>
          <p:nvPr/>
        </p:nvSpPr>
        <p:spPr>
          <a:xfrm rot="0">
            <a:off x="9264302" y="1811805"/>
            <a:ext cx="8976225" cy="1099185"/>
          </a:xfrm>
          <a:prstGeom prst="rect">
            <a:avLst/>
          </a:prstGeom>
        </p:spPr>
        <p:txBody>
          <a:bodyPr anchor="t" rtlCol="false" tIns="0" lIns="0" bIns="0" rIns="0">
            <a:spAutoFit/>
          </a:bodyPr>
          <a:lstStyle/>
          <a:p>
            <a:pPr algn="l">
              <a:lnSpc>
                <a:spcPts val="2940"/>
              </a:lnSpc>
              <a:spcBef>
                <a:spcPct val="0"/>
              </a:spcBef>
            </a:pPr>
            <a:r>
              <a:rPr lang="en-US" sz="2100" spc="102">
                <a:solidFill>
                  <a:srgbClr val="173C2E"/>
                </a:solidFill>
                <a:latin typeface="Montserrat"/>
              </a:rPr>
              <a:t>5) </a:t>
            </a:r>
            <a:r>
              <a:rPr lang="en-US" sz="2100" spc="102">
                <a:solidFill>
                  <a:srgbClr val="173C2E"/>
                </a:solidFill>
                <a:latin typeface="Montserrat"/>
              </a:rPr>
              <a:t>THEO TỪNG THÁNG, QUÝ, NĂM HÃY LIỆT KÊ SỐ ĐƠN HÀNG ĐÃ ĐƯỢC CỬA HÀNG BÁN RA VÀ TỔNG GIÁ TRỊ CỦA CÁC ĐƠN HÀNG ĐÓ? </a:t>
            </a:r>
          </a:p>
        </p:txBody>
      </p:sp>
      <p:sp>
        <p:nvSpPr>
          <p:cNvPr name="TextBox 10" id="10"/>
          <p:cNvSpPr txBox="true"/>
          <p:nvPr/>
        </p:nvSpPr>
        <p:spPr>
          <a:xfrm rot="0">
            <a:off x="528098" y="4218773"/>
            <a:ext cx="7452917" cy="692150"/>
          </a:xfrm>
          <a:prstGeom prst="rect">
            <a:avLst/>
          </a:prstGeom>
        </p:spPr>
        <p:txBody>
          <a:bodyPr anchor="t" rtlCol="false" tIns="0" lIns="0" bIns="0" rIns="0">
            <a:spAutoFit/>
          </a:bodyPr>
          <a:lstStyle/>
          <a:p>
            <a:pPr algn="l">
              <a:lnSpc>
                <a:spcPts val="2800"/>
              </a:lnSpc>
              <a:spcBef>
                <a:spcPct val="0"/>
              </a:spcBef>
            </a:pPr>
            <a:r>
              <a:rPr lang="en-US" sz="2000" spc="98">
                <a:solidFill>
                  <a:srgbClr val="FFFFFF"/>
                </a:solidFill>
                <a:latin typeface="Montserrat"/>
              </a:rPr>
              <a:t>6) </a:t>
            </a:r>
            <a:r>
              <a:rPr lang="en-US" sz="2000" spc="98">
                <a:solidFill>
                  <a:srgbClr val="FFFFFF"/>
                </a:solidFill>
                <a:latin typeface="Montserrat"/>
              </a:rPr>
              <a:t>LIỆT KÊ NHỮNG THÀNH PHỐ CÓ PHẦN TRĂM LỢI NHUẬN CỦA ĐƠN HÀNG TRÊN 30%</a:t>
            </a:r>
          </a:p>
        </p:txBody>
      </p:sp>
      <p:sp>
        <p:nvSpPr>
          <p:cNvPr name="TextBox 11" id="11"/>
          <p:cNvSpPr txBox="true"/>
          <p:nvPr/>
        </p:nvSpPr>
        <p:spPr>
          <a:xfrm rot="0">
            <a:off x="9264302" y="3240555"/>
            <a:ext cx="8674347" cy="1099185"/>
          </a:xfrm>
          <a:prstGeom prst="rect">
            <a:avLst/>
          </a:prstGeom>
        </p:spPr>
        <p:txBody>
          <a:bodyPr anchor="t" rtlCol="false" tIns="0" lIns="0" bIns="0" rIns="0">
            <a:spAutoFit/>
          </a:bodyPr>
          <a:lstStyle/>
          <a:p>
            <a:pPr algn="l">
              <a:lnSpc>
                <a:spcPts val="2940"/>
              </a:lnSpc>
              <a:spcBef>
                <a:spcPct val="0"/>
              </a:spcBef>
            </a:pPr>
            <a:r>
              <a:rPr lang="en-US" sz="2100" spc="102">
                <a:solidFill>
                  <a:srgbClr val="173C2E"/>
                </a:solidFill>
                <a:latin typeface="Montserrat"/>
              </a:rPr>
              <a:t>8) </a:t>
            </a:r>
            <a:r>
              <a:rPr lang="en-US" sz="2100" spc="102">
                <a:solidFill>
                  <a:srgbClr val="173C2E"/>
                </a:solidFill>
                <a:latin typeface="Montserrat"/>
              </a:rPr>
              <a:t>CHO BIẾT TỔNG SỐ TIỀN CỬA HÀNG ĐÃ CHIẾT KHẤU CHO KHÁCH HÀNG KHI MUA LOẠI SẢN PHẨM ‘BOOKCASES’ THEO TỪNG KHU VỰC CỦA NƯỚC MỸ?</a:t>
            </a:r>
          </a:p>
        </p:txBody>
      </p:sp>
      <p:sp>
        <p:nvSpPr>
          <p:cNvPr name="TextBox 12" id="12"/>
          <p:cNvSpPr txBox="true"/>
          <p:nvPr/>
        </p:nvSpPr>
        <p:spPr>
          <a:xfrm rot="0">
            <a:off x="528098" y="5479362"/>
            <a:ext cx="7452917" cy="692150"/>
          </a:xfrm>
          <a:prstGeom prst="rect">
            <a:avLst/>
          </a:prstGeom>
        </p:spPr>
        <p:txBody>
          <a:bodyPr anchor="t" rtlCol="false" tIns="0" lIns="0" bIns="0" rIns="0">
            <a:spAutoFit/>
          </a:bodyPr>
          <a:lstStyle/>
          <a:p>
            <a:pPr algn="l">
              <a:lnSpc>
                <a:spcPts val="2800"/>
              </a:lnSpc>
              <a:spcBef>
                <a:spcPct val="0"/>
              </a:spcBef>
            </a:pPr>
            <a:r>
              <a:rPr lang="en-US" sz="2000" spc="98">
                <a:solidFill>
                  <a:srgbClr val="FFFFFF"/>
                </a:solidFill>
                <a:latin typeface="Montserrat"/>
              </a:rPr>
              <a:t>11) </a:t>
            </a:r>
            <a:r>
              <a:rPr lang="en-US" sz="2000" spc="98">
                <a:solidFill>
                  <a:srgbClr val="FFFFFF"/>
                </a:solidFill>
                <a:latin typeface="Montserrat"/>
              </a:rPr>
              <a:t>CHO BIẾT TỔNG DOANH SỐ CỦA TỪNG KHU VỰC BÁN HÀNG? </a:t>
            </a:r>
          </a:p>
        </p:txBody>
      </p:sp>
      <p:sp>
        <p:nvSpPr>
          <p:cNvPr name="TextBox 13" id="13"/>
          <p:cNvSpPr txBox="true"/>
          <p:nvPr/>
        </p:nvSpPr>
        <p:spPr>
          <a:xfrm rot="0">
            <a:off x="460320" y="6581087"/>
            <a:ext cx="7989414" cy="692150"/>
          </a:xfrm>
          <a:prstGeom prst="rect">
            <a:avLst/>
          </a:prstGeom>
        </p:spPr>
        <p:txBody>
          <a:bodyPr anchor="t" rtlCol="false" tIns="0" lIns="0" bIns="0" rIns="0">
            <a:spAutoFit/>
          </a:bodyPr>
          <a:lstStyle/>
          <a:p>
            <a:pPr algn="l">
              <a:lnSpc>
                <a:spcPts val="2800"/>
              </a:lnSpc>
              <a:spcBef>
                <a:spcPct val="0"/>
              </a:spcBef>
            </a:pPr>
            <a:r>
              <a:rPr lang="en-US" sz="2000" spc="98">
                <a:solidFill>
                  <a:srgbClr val="FFFFFF"/>
                </a:solidFill>
                <a:latin typeface="Montserrat"/>
              </a:rPr>
              <a:t>12) </a:t>
            </a:r>
            <a:r>
              <a:rPr lang="en-US" sz="2000" spc="98">
                <a:solidFill>
                  <a:srgbClr val="FFFFFF"/>
                </a:solidFill>
                <a:latin typeface="Montserrat"/>
              </a:rPr>
              <a:t>LIỆT KÊ CÁC SẢN PHẨM CÓ SỐ LƯỢNG MUA TỪ 50 ĐẾN 100?</a:t>
            </a:r>
          </a:p>
        </p:txBody>
      </p:sp>
      <p:sp>
        <p:nvSpPr>
          <p:cNvPr name="TextBox 14" id="14"/>
          <p:cNvSpPr txBox="true"/>
          <p:nvPr/>
        </p:nvSpPr>
        <p:spPr>
          <a:xfrm rot="0">
            <a:off x="9311775" y="7682812"/>
            <a:ext cx="8928753" cy="1099185"/>
          </a:xfrm>
          <a:prstGeom prst="rect">
            <a:avLst/>
          </a:prstGeom>
        </p:spPr>
        <p:txBody>
          <a:bodyPr anchor="t" rtlCol="false" tIns="0" lIns="0" bIns="0" rIns="0">
            <a:spAutoFit/>
          </a:bodyPr>
          <a:lstStyle/>
          <a:p>
            <a:pPr algn="l">
              <a:lnSpc>
                <a:spcPts val="2940"/>
              </a:lnSpc>
              <a:spcBef>
                <a:spcPct val="0"/>
              </a:spcBef>
            </a:pPr>
            <a:r>
              <a:rPr lang="en-US" sz="2100" spc="102">
                <a:solidFill>
                  <a:srgbClr val="173C2E"/>
                </a:solidFill>
                <a:latin typeface="Montserrat"/>
              </a:rPr>
              <a:t>13) </a:t>
            </a:r>
            <a:r>
              <a:rPr lang="en-US" sz="2100" spc="102">
                <a:solidFill>
                  <a:srgbClr val="173C2E"/>
                </a:solidFill>
                <a:latin typeface="Montserrat"/>
              </a:rPr>
              <a:t>ĐƯA RA 20% PHẦN TRĂM SẢN PHẨM CÓ DOANH THU CAO NHẤT, TRONG ĐÓ CHỈ RA DOANH THU THEO TỪNG LOẠI HÌNH VẬN CHUYỂN ĐƯỢC SỬ DỤNG (LIỆT KÊ NẾU CÓ)?</a:t>
            </a:r>
          </a:p>
        </p:txBody>
      </p:sp>
      <p:sp>
        <p:nvSpPr>
          <p:cNvPr name="TextBox 15" id="15"/>
          <p:cNvSpPr txBox="true"/>
          <p:nvPr/>
        </p:nvSpPr>
        <p:spPr>
          <a:xfrm rot="0">
            <a:off x="418889" y="7682812"/>
            <a:ext cx="8072276" cy="1044575"/>
          </a:xfrm>
          <a:prstGeom prst="rect">
            <a:avLst/>
          </a:prstGeom>
        </p:spPr>
        <p:txBody>
          <a:bodyPr anchor="t" rtlCol="false" tIns="0" lIns="0" bIns="0" rIns="0">
            <a:spAutoFit/>
          </a:bodyPr>
          <a:lstStyle/>
          <a:p>
            <a:pPr algn="l">
              <a:lnSpc>
                <a:spcPts val="2800"/>
              </a:lnSpc>
              <a:spcBef>
                <a:spcPct val="0"/>
              </a:spcBef>
            </a:pPr>
            <a:r>
              <a:rPr lang="en-US" sz="2000" spc="98">
                <a:solidFill>
                  <a:srgbClr val="FFFFFF"/>
                </a:solidFill>
                <a:latin typeface="Montserrat"/>
              </a:rPr>
              <a:t>14) </a:t>
            </a:r>
            <a:r>
              <a:rPr lang="en-US" sz="2000" spc="98">
                <a:solidFill>
                  <a:srgbClr val="FFFFFF"/>
                </a:solidFill>
                <a:latin typeface="Montserrat"/>
              </a:rPr>
              <a:t>THỐNG KÊ LỢI NHUẬN, PHẦN TRĂM LỢI NHUẬN TỪNG LOẠI KHÁCH HÀNG, SẮP XẾP THEO PHẦN TRĂM LỢI NHUẬN GIẢM DẦN? </a:t>
            </a:r>
          </a:p>
        </p:txBody>
      </p:sp>
      <p:sp>
        <p:nvSpPr>
          <p:cNvPr name="TextBox 16" id="16"/>
          <p:cNvSpPr txBox="true"/>
          <p:nvPr/>
        </p:nvSpPr>
        <p:spPr>
          <a:xfrm rot="0">
            <a:off x="9311775" y="4625490"/>
            <a:ext cx="8928753" cy="1099185"/>
          </a:xfrm>
          <a:prstGeom prst="rect">
            <a:avLst/>
          </a:prstGeom>
        </p:spPr>
        <p:txBody>
          <a:bodyPr anchor="t" rtlCol="false" tIns="0" lIns="0" bIns="0" rIns="0">
            <a:spAutoFit/>
          </a:bodyPr>
          <a:lstStyle/>
          <a:p>
            <a:pPr algn="l">
              <a:lnSpc>
                <a:spcPts val="2940"/>
              </a:lnSpc>
              <a:spcBef>
                <a:spcPct val="0"/>
              </a:spcBef>
            </a:pPr>
            <a:r>
              <a:rPr lang="en-US" sz="2100" spc="102">
                <a:solidFill>
                  <a:srgbClr val="173C2E"/>
                </a:solidFill>
                <a:latin typeface="Montserrat"/>
              </a:rPr>
              <a:t>9) VỚI TỪNG LOẠI KHÁCH HÀNG, HÃY ĐƯA RA TỔNG SỐ LƯỢNG CÁC ĐƠN HÀNG ĐƯỢC BÁN (QUANTITY) THEO TỪNG LOẠI HÌNH VẬN CHUYỂN?  </a:t>
            </a:r>
          </a:p>
        </p:txBody>
      </p:sp>
      <p:sp>
        <p:nvSpPr>
          <p:cNvPr name="TextBox 17" id="17"/>
          <p:cNvSpPr txBox="true"/>
          <p:nvPr/>
        </p:nvSpPr>
        <p:spPr>
          <a:xfrm rot="0">
            <a:off x="9311775" y="6174052"/>
            <a:ext cx="8246398" cy="1099185"/>
          </a:xfrm>
          <a:prstGeom prst="rect">
            <a:avLst/>
          </a:prstGeom>
        </p:spPr>
        <p:txBody>
          <a:bodyPr anchor="t" rtlCol="false" tIns="0" lIns="0" bIns="0" rIns="0">
            <a:spAutoFit/>
          </a:bodyPr>
          <a:lstStyle/>
          <a:p>
            <a:pPr algn="l">
              <a:lnSpc>
                <a:spcPts val="2940"/>
              </a:lnSpc>
              <a:spcBef>
                <a:spcPct val="0"/>
              </a:spcBef>
            </a:pPr>
            <a:r>
              <a:rPr lang="en-US" sz="2100" spc="102">
                <a:solidFill>
                  <a:srgbClr val="173C2E"/>
                </a:solidFill>
                <a:latin typeface="Montserrat"/>
              </a:rPr>
              <a:t>10) </a:t>
            </a:r>
            <a:r>
              <a:rPr lang="en-US" sz="2100" spc="102">
                <a:solidFill>
                  <a:srgbClr val="173C2E"/>
                </a:solidFill>
                <a:latin typeface="Montserrat"/>
              </a:rPr>
              <a:t>HÃY LIỆT KÊ THÔNG TIN KHÁCH HÀNG VÀ LOẠI KHÁCH HÀNG CHI TIỀN MUA SẢN PHẨM THUỘC PHÂN LOẠI TABLES HOẶC CHAIRS NHIỀU NHẤT? </a:t>
            </a:r>
          </a:p>
        </p:txBody>
      </p:sp>
      <p:sp>
        <p:nvSpPr>
          <p:cNvPr name="TextBox 18" id="18"/>
          <p:cNvSpPr txBox="true"/>
          <p:nvPr/>
        </p:nvSpPr>
        <p:spPr>
          <a:xfrm rot="0">
            <a:off x="0" y="9060762"/>
            <a:ext cx="8072276" cy="1028700"/>
          </a:xfrm>
          <a:prstGeom prst="rect">
            <a:avLst/>
          </a:prstGeom>
        </p:spPr>
        <p:txBody>
          <a:bodyPr anchor="t" rtlCol="false" tIns="0" lIns="0" bIns="0" rIns="0">
            <a:spAutoFit/>
          </a:bodyPr>
          <a:lstStyle/>
          <a:p>
            <a:pPr algn="ctr">
              <a:lnSpc>
                <a:spcPts val="8400"/>
              </a:lnSpc>
              <a:spcBef>
                <a:spcPct val="0"/>
              </a:spcBef>
            </a:pPr>
            <a:r>
              <a:rPr lang="en-US" sz="6000" spc="294">
                <a:solidFill>
                  <a:srgbClr val="FFFFFF"/>
                </a:solidFill>
                <a:latin typeface="Montserrat Bold"/>
              </a:rPr>
              <a:t>DỄ</a:t>
            </a:r>
          </a:p>
        </p:txBody>
      </p:sp>
      <p:sp>
        <p:nvSpPr>
          <p:cNvPr name="TextBox 19" id="19"/>
          <p:cNvSpPr txBox="true"/>
          <p:nvPr/>
        </p:nvSpPr>
        <p:spPr>
          <a:xfrm rot="0">
            <a:off x="9716277" y="9115372"/>
            <a:ext cx="8072276" cy="1028700"/>
          </a:xfrm>
          <a:prstGeom prst="rect">
            <a:avLst/>
          </a:prstGeom>
        </p:spPr>
        <p:txBody>
          <a:bodyPr anchor="t" rtlCol="false" tIns="0" lIns="0" bIns="0" rIns="0">
            <a:spAutoFit/>
          </a:bodyPr>
          <a:lstStyle/>
          <a:p>
            <a:pPr algn="ctr">
              <a:lnSpc>
                <a:spcPts val="8400"/>
              </a:lnSpc>
              <a:spcBef>
                <a:spcPct val="0"/>
              </a:spcBef>
            </a:pPr>
            <a:r>
              <a:rPr lang="en-US" sz="6000" spc="294">
                <a:solidFill>
                  <a:srgbClr val="29664F"/>
                </a:solidFill>
                <a:latin typeface="Montserrat Bold"/>
              </a:rPr>
              <a:t>TRUNG BÌNH</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0" y="3511955"/>
            <a:ext cx="18288000" cy="7076657"/>
            <a:chOff x="0" y="0"/>
            <a:chExt cx="4816593" cy="1863811"/>
          </a:xfrm>
        </p:grpSpPr>
        <p:sp>
          <p:nvSpPr>
            <p:cNvPr name="Freeform 3" id="3"/>
            <p:cNvSpPr/>
            <p:nvPr/>
          </p:nvSpPr>
          <p:spPr>
            <a:xfrm flipH="false" flipV="false" rot="0">
              <a:off x="0" y="0"/>
              <a:ext cx="4816592" cy="1863811"/>
            </a:xfrm>
            <a:custGeom>
              <a:avLst/>
              <a:gdLst/>
              <a:ahLst/>
              <a:cxnLst/>
              <a:rect r="r" b="b" t="t" l="l"/>
              <a:pathLst>
                <a:path h="1863811" w="4816592">
                  <a:moveTo>
                    <a:pt x="0" y="0"/>
                  </a:moveTo>
                  <a:lnTo>
                    <a:pt x="4816592" y="0"/>
                  </a:lnTo>
                  <a:lnTo>
                    <a:pt x="4816592" y="1863811"/>
                  </a:lnTo>
                  <a:lnTo>
                    <a:pt x="0" y="1863811"/>
                  </a:lnTo>
                  <a:close/>
                </a:path>
              </a:pathLst>
            </a:custGeom>
            <a:solidFill>
              <a:srgbClr val="216C53"/>
            </a:solidFill>
          </p:spPr>
        </p:sp>
        <p:sp>
          <p:nvSpPr>
            <p:cNvPr name="TextBox 4" id="4"/>
            <p:cNvSpPr txBox="true"/>
            <p:nvPr/>
          </p:nvSpPr>
          <p:spPr>
            <a:xfrm>
              <a:off x="0" y="-38100"/>
              <a:ext cx="4816593" cy="190191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942689" y="4395616"/>
            <a:ext cx="1049762" cy="1024440"/>
            <a:chOff x="0" y="0"/>
            <a:chExt cx="1140881" cy="1113361"/>
          </a:xfrm>
        </p:grpSpPr>
        <p:sp>
          <p:nvSpPr>
            <p:cNvPr name="Freeform 6" id="6"/>
            <p:cNvSpPr/>
            <p:nvPr/>
          </p:nvSpPr>
          <p:spPr>
            <a:xfrm flipH="false" flipV="false" rot="0">
              <a:off x="0" y="0"/>
              <a:ext cx="1140881" cy="1113361"/>
            </a:xfrm>
            <a:custGeom>
              <a:avLst/>
              <a:gdLst/>
              <a:ahLst/>
              <a:cxnLst/>
              <a:rect r="r" b="b" t="t" l="l"/>
              <a:pathLst>
                <a:path h="1113361" w="1140881">
                  <a:moveTo>
                    <a:pt x="570440" y="0"/>
                  </a:moveTo>
                  <a:cubicBezTo>
                    <a:pt x="255395" y="0"/>
                    <a:pt x="0" y="249234"/>
                    <a:pt x="0" y="556680"/>
                  </a:cubicBezTo>
                  <a:cubicBezTo>
                    <a:pt x="0" y="864126"/>
                    <a:pt x="255395" y="1113361"/>
                    <a:pt x="570440" y="1113361"/>
                  </a:cubicBezTo>
                  <a:cubicBezTo>
                    <a:pt x="885486" y="1113361"/>
                    <a:pt x="1140881" y="864126"/>
                    <a:pt x="1140881" y="556680"/>
                  </a:cubicBezTo>
                  <a:cubicBezTo>
                    <a:pt x="1140881" y="249234"/>
                    <a:pt x="885486" y="0"/>
                    <a:pt x="570440" y="0"/>
                  </a:cubicBezTo>
                  <a:close/>
                </a:path>
              </a:pathLst>
            </a:custGeom>
            <a:solidFill>
              <a:srgbClr val="FFFEF2"/>
            </a:solidFill>
          </p:spPr>
        </p:sp>
        <p:sp>
          <p:nvSpPr>
            <p:cNvPr name="TextBox 7" id="7"/>
            <p:cNvSpPr txBox="true"/>
            <p:nvPr/>
          </p:nvSpPr>
          <p:spPr>
            <a:xfrm>
              <a:off x="106958" y="28178"/>
              <a:ext cx="926966" cy="980806"/>
            </a:xfrm>
            <a:prstGeom prst="rect">
              <a:avLst/>
            </a:prstGeom>
          </p:spPr>
          <p:txBody>
            <a:bodyPr anchor="ctr" rtlCol="false" tIns="50800" lIns="50800" bIns="50800" rIns="50800"/>
            <a:lstStyle/>
            <a:p>
              <a:pPr algn="ctr">
                <a:lnSpc>
                  <a:spcPts val="5599"/>
                </a:lnSpc>
              </a:pPr>
              <a:r>
                <a:rPr lang="en-US" sz="3999">
                  <a:solidFill>
                    <a:srgbClr val="216C53"/>
                  </a:solidFill>
                  <a:latin typeface="Montserrat Classic Bold"/>
                </a:rPr>
                <a:t>7</a:t>
              </a:r>
            </a:p>
          </p:txBody>
        </p:sp>
      </p:grpSp>
      <p:sp>
        <p:nvSpPr>
          <p:cNvPr name="TextBox 8" id="8"/>
          <p:cNvSpPr txBox="true"/>
          <p:nvPr/>
        </p:nvSpPr>
        <p:spPr>
          <a:xfrm rot="0">
            <a:off x="4000494" y="1039708"/>
            <a:ext cx="1028701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C6D44"/>
                </a:solidFill>
                <a:latin typeface="Montserrat Ultra-Bold"/>
              </a:rPr>
              <a:t>KHÓ</a:t>
            </a:r>
          </a:p>
        </p:txBody>
      </p:sp>
      <p:sp>
        <p:nvSpPr>
          <p:cNvPr name="TextBox 9" id="9"/>
          <p:cNvSpPr txBox="true"/>
          <p:nvPr/>
        </p:nvSpPr>
        <p:spPr>
          <a:xfrm rot="0">
            <a:off x="1612660" y="5645889"/>
            <a:ext cx="6155827" cy="3702050"/>
          </a:xfrm>
          <a:prstGeom prst="rect">
            <a:avLst/>
          </a:prstGeom>
        </p:spPr>
        <p:txBody>
          <a:bodyPr anchor="t" rtlCol="false" tIns="0" lIns="0" bIns="0" rIns="0">
            <a:spAutoFit/>
          </a:bodyPr>
          <a:lstStyle/>
          <a:p>
            <a:pPr algn="ctr">
              <a:lnSpc>
                <a:spcPts val="4900"/>
              </a:lnSpc>
              <a:spcBef>
                <a:spcPct val="0"/>
              </a:spcBef>
            </a:pPr>
            <a:r>
              <a:rPr lang="en-US" sz="3500" spc="171">
                <a:solidFill>
                  <a:srgbClr val="FFFEF2"/>
                </a:solidFill>
                <a:latin typeface="Montserrat Ultra-Bold"/>
              </a:rPr>
              <a:t> HÃY ĐƯA RA TỈ LỆ LỢI NHUẬN THU ĐƯỢC CỦA TOP 3 SẢN PHẨM CÓ SỐ LƯỢNG MUA CAO NHẤT CỦA TỪNG PHÂN LOẠI SẢN PHẨM?  </a:t>
            </a:r>
          </a:p>
        </p:txBody>
      </p:sp>
      <p:grpSp>
        <p:nvGrpSpPr>
          <p:cNvPr name="Group 10" id="10"/>
          <p:cNvGrpSpPr/>
          <p:nvPr/>
        </p:nvGrpSpPr>
        <p:grpSpPr>
          <a:xfrm rot="0">
            <a:off x="12437698" y="3883395"/>
            <a:ext cx="1119426" cy="1024441"/>
            <a:chOff x="0" y="0"/>
            <a:chExt cx="1216592" cy="1113362"/>
          </a:xfrm>
        </p:grpSpPr>
        <p:sp>
          <p:nvSpPr>
            <p:cNvPr name="Freeform 11" id="11"/>
            <p:cNvSpPr/>
            <p:nvPr/>
          </p:nvSpPr>
          <p:spPr>
            <a:xfrm flipH="false" flipV="false" rot="0">
              <a:off x="0" y="0"/>
              <a:ext cx="1216592" cy="1113362"/>
            </a:xfrm>
            <a:custGeom>
              <a:avLst/>
              <a:gdLst/>
              <a:ahLst/>
              <a:cxnLst/>
              <a:rect r="r" b="b" t="t" l="l"/>
              <a:pathLst>
                <a:path h="1113362" w="1216592">
                  <a:moveTo>
                    <a:pt x="608296" y="0"/>
                  </a:moveTo>
                  <a:cubicBezTo>
                    <a:pt x="272343" y="0"/>
                    <a:pt x="0" y="249234"/>
                    <a:pt x="0" y="556681"/>
                  </a:cubicBezTo>
                  <a:cubicBezTo>
                    <a:pt x="0" y="864127"/>
                    <a:pt x="272343" y="1113362"/>
                    <a:pt x="608296" y="1113362"/>
                  </a:cubicBezTo>
                  <a:cubicBezTo>
                    <a:pt x="944248" y="1113362"/>
                    <a:pt x="1216592" y="864127"/>
                    <a:pt x="1216592" y="556681"/>
                  </a:cubicBezTo>
                  <a:cubicBezTo>
                    <a:pt x="1216592" y="249234"/>
                    <a:pt x="944248" y="0"/>
                    <a:pt x="608296" y="0"/>
                  </a:cubicBezTo>
                  <a:close/>
                </a:path>
              </a:pathLst>
            </a:custGeom>
            <a:solidFill>
              <a:srgbClr val="FFFEF2"/>
            </a:solidFill>
          </p:spPr>
        </p:sp>
        <p:sp>
          <p:nvSpPr>
            <p:cNvPr name="TextBox 12" id="12"/>
            <p:cNvSpPr txBox="true"/>
            <p:nvPr/>
          </p:nvSpPr>
          <p:spPr>
            <a:xfrm>
              <a:off x="114055" y="28178"/>
              <a:ext cx="988481" cy="980806"/>
            </a:xfrm>
            <a:prstGeom prst="rect">
              <a:avLst/>
            </a:prstGeom>
          </p:spPr>
          <p:txBody>
            <a:bodyPr anchor="ctr" rtlCol="false" tIns="50800" lIns="50800" bIns="50800" rIns="50800"/>
            <a:lstStyle/>
            <a:p>
              <a:pPr algn="ctr">
                <a:lnSpc>
                  <a:spcPts val="5599"/>
                </a:lnSpc>
              </a:pPr>
              <a:r>
                <a:rPr lang="en-US" sz="3999">
                  <a:solidFill>
                    <a:srgbClr val="216C53"/>
                  </a:solidFill>
                  <a:latin typeface="Montserrat Classic Bold"/>
                </a:rPr>
                <a:t>15</a:t>
              </a:r>
            </a:p>
          </p:txBody>
        </p:sp>
      </p:grpSp>
      <p:sp>
        <p:nvSpPr>
          <p:cNvPr name="Freeform 13" id="13"/>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8970992" y="5264076"/>
            <a:ext cx="8052838" cy="4321175"/>
          </a:xfrm>
          <a:prstGeom prst="rect">
            <a:avLst/>
          </a:prstGeom>
        </p:spPr>
        <p:txBody>
          <a:bodyPr anchor="t" rtlCol="false" tIns="0" lIns="0" bIns="0" rIns="0">
            <a:spAutoFit/>
          </a:bodyPr>
          <a:lstStyle/>
          <a:p>
            <a:pPr algn="ctr">
              <a:lnSpc>
                <a:spcPts val="4900"/>
              </a:lnSpc>
              <a:spcBef>
                <a:spcPct val="0"/>
              </a:spcBef>
            </a:pPr>
            <a:r>
              <a:rPr lang="en-US" sz="3500" spc="171">
                <a:solidFill>
                  <a:srgbClr val="FFFEF2"/>
                </a:solidFill>
                <a:latin typeface="Montserrat Ultra-Bold"/>
              </a:rPr>
              <a:t>LIỆT KÊ TOP 10 KHÁCH HÀNG CÓ SỐ ĐƠN HÀNG ÍT NHẤT CHỌN SỬ DỤNG DỊCH VỤ GIAO HÀNG FIRST CLASS VÀ DANH SÁCH TƯƠNG TỰ NHƯNG SỬ DỤNG DỊCH VỤ GIAO HÀNG STANDARD CLASS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750473"/>
            <a:ext cx="16560586" cy="5625433"/>
          </a:xfrm>
          <a:custGeom>
            <a:avLst/>
            <a:gdLst/>
            <a:ahLst/>
            <a:cxnLst/>
            <a:rect r="r" b="b" t="t" l="l"/>
            <a:pathLst>
              <a:path h="5625433" w="16560586">
                <a:moveTo>
                  <a:pt x="0" y="0"/>
                </a:moveTo>
                <a:lnTo>
                  <a:pt x="16560586" y="0"/>
                </a:lnTo>
                <a:lnTo>
                  <a:pt x="16560586" y="5625433"/>
                </a:lnTo>
                <a:lnTo>
                  <a:pt x="0" y="5625433"/>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false" flipV="false" rot="0">
            <a:off x="1805208" y="1580692"/>
            <a:ext cx="14677584" cy="9114174"/>
          </a:xfrm>
          <a:custGeom>
            <a:avLst/>
            <a:gdLst/>
            <a:ahLst/>
            <a:cxnLst/>
            <a:rect r="r" b="b" t="t" l="l"/>
            <a:pathLst>
              <a:path h="9114174" w="14677584">
                <a:moveTo>
                  <a:pt x="0" y="0"/>
                </a:moveTo>
                <a:lnTo>
                  <a:pt x="14677584" y="0"/>
                </a:lnTo>
                <a:lnTo>
                  <a:pt x="14677584" y="9114174"/>
                </a:lnTo>
                <a:lnTo>
                  <a:pt x="0" y="9114174"/>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292922" y="-985812"/>
            <a:ext cx="18288000" cy="2643560"/>
            <a:chOff x="0" y="0"/>
            <a:chExt cx="4816593" cy="696246"/>
          </a:xfrm>
        </p:grpSpPr>
        <p:sp>
          <p:nvSpPr>
            <p:cNvPr name="Freeform 3" id="3"/>
            <p:cNvSpPr/>
            <p:nvPr/>
          </p:nvSpPr>
          <p:spPr>
            <a:xfrm flipH="false" flipV="false" rot="0">
              <a:off x="0" y="0"/>
              <a:ext cx="4816592" cy="696246"/>
            </a:xfrm>
            <a:custGeom>
              <a:avLst/>
              <a:gdLst/>
              <a:ahLst/>
              <a:cxnLst/>
              <a:rect r="r" b="b" t="t" l="l"/>
              <a:pathLst>
                <a:path h="696246" w="4816592">
                  <a:moveTo>
                    <a:pt x="0" y="0"/>
                  </a:moveTo>
                  <a:lnTo>
                    <a:pt x="4816592" y="0"/>
                  </a:lnTo>
                  <a:lnTo>
                    <a:pt x="4816592" y="696246"/>
                  </a:lnTo>
                  <a:lnTo>
                    <a:pt x="0" y="696246"/>
                  </a:lnTo>
                  <a:close/>
                </a:path>
              </a:pathLst>
            </a:custGeom>
            <a:solidFill>
              <a:srgbClr val="216C53"/>
            </a:solidFill>
          </p:spPr>
        </p:sp>
        <p:sp>
          <p:nvSpPr>
            <p:cNvPr name="TextBox 4" id="4"/>
            <p:cNvSpPr txBox="true"/>
            <p:nvPr/>
          </p:nvSpPr>
          <p:spPr>
            <a:xfrm>
              <a:off x="0" y="-47625"/>
              <a:ext cx="4816593" cy="743871"/>
            </a:xfrm>
            <a:prstGeom prst="rect">
              <a:avLst/>
            </a:prstGeom>
          </p:spPr>
          <p:txBody>
            <a:bodyPr anchor="ctr" rtlCol="false" tIns="50800" lIns="50800" bIns="50800" rIns="50800"/>
            <a:lstStyle/>
            <a:p>
              <a:pPr algn="ctr">
                <a:lnSpc>
                  <a:spcPts val="3219"/>
                </a:lnSpc>
              </a:pPr>
            </a:p>
          </p:txBody>
        </p:sp>
      </p:grpSp>
      <p:sp>
        <p:nvSpPr>
          <p:cNvPr name="TextBox 5" id="5"/>
          <p:cNvSpPr txBox="true"/>
          <p:nvPr/>
        </p:nvSpPr>
        <p:spPr>
          <a:xfrm rot="0">
            <a:off x="4140213" y="107248"/>
            <a:ext cx="1026347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FFFEF2"/>
                </a:solidFill>
                <a:latin typeface="Montserrat Ultra-Bold"/>
              </a:rPr>
              <a:t>SSRS</a:t>
            </a:r>
          </a:p>
        </p:txBody>
      </p:sp>
      <p:sp>
        <p:nvSpPr>
          <p:cNvPr name="TextBox 6" id="6"/>
          <p:cNvSpPr txBox="true"/>
          <p:nvPr/>
        </p:nvSpPr>
        <p:spPr>
          <a:xfrm rot="0">
            <a:off x="3507430" y="3647068"/>
            <a:ext cx="3413320" cy="2061972"/>
          </a:xfrm>
          <a:prstGeom prst="rect">
            <a:avLst/>
          </a:prstGeom>
        </p:spPr>
        <p:txBody>
          <a:bodyPr anchor="t" rtlCol="false" tIns="0" lIns="0" bIns="0" rIns="0">
            <a:spAutoFit/>
          </a:bodyPr>
          <a:lstStyle/>
          <a:p>
            <a:pPr algn="l">
              <a:lnSpc>
                <a:spcPts val="4134"/>
              </a:lnSpc>
            </a:pPr>
            <a:r>
              <a:rPr lang="en-US" sz="2600">
                <a:solidFill>
                  <a:srgbClr val="216C53"/>
                </a:solidFill>
                <a:latin typeface="Montserrat"/>
              </a:rPr>
              <a:t>Đưa doanh số, lợi nhuận, tổng số lượng mua của từng loại sản phẩm</a:t>
            </a:r>
          </a:p>
        </p:txBody>
      </p:sp>
      <p:sp>
        <p:nvSpPr>
          <p:cNvPr name="TextBox 7" id="7"/>
          <p:cNvSpPr txBox="true"/>
          <p:nvPr/>
        </p:nvSpPr>
        <p:spPr>
          <a:xfrm rot="0">
            <a:off x="3507430" y="2882428"/>
            <a:ext cx="3413320" cy="665790"/>
          </a:xfrm>
          <a:prstGeom prst="rect">
            <a:avLst/>
          </a:prstGeom>
        </p:spPr>
        <p:txBody>
          <a:bodyPr anchor="t" rtlCol="false" tIns="0" lIns="0" bIns="0" rIns="0">
            <a:spAutoFit/>
          </a:bodyPr>
          <a:lstStyle/>
          <a:p>
            <a:pPr algn="l">
              <a:lnSpc>
                <a:spcPts val="5473"/>
              </a:lnSpc>
              <a:spcBef>
                <a:spcPct val="0"/>
              </a:spcBef>
            </a:pPr>
            <a:r>
              <a:rPr lang="en-US" sz="3909" spc="191">
                <a:solidFill>
                  <a:srgbClr val="216C53"/>
                </a:solidFill>
                <a:latin typeface="Montserrat Ultra-Bold"/>
              </a:rPr>
              <a:t>REPORT 1</a:t>
            </a:r>
          </a:p>
        </p:txBody>
      </p:sp>
      <p:sp>
        <p:nvSpPr>
          <p:cNvPr name="Freeform 8" id="8"/>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true" rot="-5400000">
            <a:off x="17586251" y="9585251"/>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359675" y="2958628"/>
            <a:ext cx="1778313" cy="2706006"/>
            <a:chOff x="0" y="0"/>
            <a:chExt cx="2371084" cy="3608008"/>
          </a:xfrm>
        </p:grpSpPr>
        <p:pic>
          <p:nvPicPr>
            <p:cNvPr name="Picture 11" id="11"/>
            <p:cNvPicPr>
              <a:picLocks noChangeAspect="true"/>
            </p:cNvPicPr>
            <p:nvPr/>
          </p:nvPicPr>
          <p:blipFill>
            <a:blip r:embed="rId6"/>
            <a:srcRect l="39641" t="0" r="16546" b="0"/>
            <a:stretch>
              <a:fillRect/>
            </a:stretch>
          </p:blipFill>
          <p:spPr>
            <a:xfrm flipH="false" flipV="false">
              <a:off x="0" y="0"/>
              <a:ext cx="2371084" cy="3608008"/>
            </a:xfrm>
            <a:prstGeom prst="rect">
              <a:avLst/>
            </a:prstGeom>
          </p:spPr>
        </p:pic>
      </p:grpSp>
      <p:sp>
        <p:nvSpPr>
          <p:cNvPr name="TextBox 12" id="12"/>
          <p:cNvSpPr txBox="true"/>
          <p:nvPr/>
        </p:nvSpPr>
        <p:spPr>
          <a:xfrm rot="0">
            <a:off x="11074360" y="3559395"/>
            <a:ext cx="5791322" cy="2062105"/>
          </a:xfrm>
          <a:prstGeom prst="rect">
            <a:avLst/>
          </a:prstGeom>
        </p:spPr>
        <p:txBody>
          <a:bodyPr anchor="t" rtlCol="false" tIns="0" lIns="0" bIns="0" rIns="0">
            <a:spAutoFit/>
          </a:bodyPr>
          <a:lstStyle/>
          <a:p>
            <a:pPr algn="l">
              <a:lnSpc>
                <a:spcPts val="4129"/>
              </a:lnSpc>
            </a:pPr>
            <a:r>
              <a:rPr lang="en-US" sz="2597">
                <a:solidFill>
                  <a:srgbClr val="216C53"/>
                </a:solidFill>
                <a:latin typeface="Montserrat"/>
              </a:rPr>
              <a:t>Doanh thu của các thành phố thuộc nước Mỹ từ trong khoảng thời gian 2014 - 2017 theo các khoảng thời gian tháng, quí, năm</a:t>
            </a:r>
          </a:p>
        </p:txBody>
      </p:sp>
      <p:sp>
        <p:nvSpPr>
          <p:cNvPr name="TextBox 13" id="13"/>
          <p:cNvSpPr txBox="true"/>
          <p:nvPr/>
        </p:nvSpPr>
        <p:spPr>
          <a:xfrm rot="0">
            <a:off x="11074360" y="2829256"/>
            <a:ext cx="3492405" cy="669925"/>
          </a:xfrm>
          <a:prstGeom prst="rect">
            <a:avLst/>
          </a:prstGeom>
        </p:spPr>
        <p:txBody>
          <a:bodyPr anchor="t" rtlCol="false" tIns="0" lIns="0" bIns="0" rIns="0">
            <a:spAutoFit/>
          </a:bodyPr>
          <a:lstStyle/>
          <a:p>
            <a:pPr algn="l">
              <a:lnSpc>
                <a:spcPts val="5599"/>
              </a:lnSpc>
              <a:spcBef>
                <a:spcPct val="0"/>
              </a:spcBef>
            </a:pPr>
            <a:r>
              <a:rPr lang="en-US" sz="3999" spc="195">
                <a:solidFill>
                  <a:srgbClr val="216C53"/>
                </a:solidFill>
                <a:latin typeface="Montserrat Ultra-Bold"/>
              </a:rPr>
              <a:t>REPORT 2</a:t>
            </a:r>
          </a:p>
        </p:txBody>
      </p:sp>
      <p:grpSp>
        <p:nvGrpSpPr>
          <p:cNvPr name="Group 14" id="14"/>
          <p:cNvGrpSpPr/>
          <p:nvPr/>
        </p:nvGrpSpPr>
        <p:grpSpPr>
          <a:xfrm rot="0">
            <a:off x="8876843" y="2895931"/>
            <a:ext cx="1819516" cy="2768703"/>
            <a:chOff x="0" y="0"/>
            <a:chExt cx="2426021" cy="3691604"/>
          </a:xfrm>
        </p:grpSpPr>
        <p:pic>
          <p:nvPicPr>
            <p:cNvPr name="Picture 15" id="15"/>
            <p:cNvPicPr>
              <a:picLocks noChangeAspect="true"/>
            </p:cNvPicPr>
            <p:nvPr/>
          </p:nvPicPr>
          <p:blipFill>
            <a:blip r:embed="rId6"/>
            <a:srcRect l="39641" t="0" r="16546" b="0"/>
            <a:stretch>
              <a:fillRect/>
            </a:stretch>
          </p:blipFill>
          <p:spPr>
            <a:xfrm flipH="false" flipV="false">
              <a:off x="0" y="0"/>
              <a:ext cx="2426021" cy="3691604"/>
            </a:xfrm>
            <a:prstGeom prst="rect">
              <a:avLst/>
            </a:prstGeom>
          </p:spPr>
        </p:pic>
      </p:grpSp>
      <p:sp>
        <p:nvSpPr>
          <p:cNvPr name="TextBox 16" id="16"/>
          <p:cNvSpPr txBox="true"/>
          <p:nvPr/>
        </p:nvSpPr>
        <p:spPr>
          <a:xfrm rot="0">
            <a:off x="8040398" y="7523146"/>
            <a:ext cx="6975613" cy="2062105"/>
          </a:xfrm>
          <a:prstGeom prst="rect">
            <a:avLst/>
          </a:prstGeom>
        </p:spPr>
        <p:txBody>
          <a:bodyPr anchor="t" rtlCol="false" tIns="0" lIns="0" bIns="0" rIns="0">
            <a:spAutoFit/>
          </a:bodyPr>
          <a:lstStyle/>
          <a:p>
            <a:pPr algn="l">
              <a:lnSpc>
                <a:spcPts val="4129"/>
              </a:lnSpc>
            </a:pPr>
            <a:r>
              <a:rPr lang="en-US" sz="2597">
                <a:solidFill>
                  <a:srgbClr val="216C53"/>
                </a:solidFill>
                <a:latin typeface="Montserrat"/>
              </a:rPr>
              <a:t>Với từng loại khách hàng (Segment) hãy đưa ra doanh thu từ năm 2014 đến năm 2017. Kết quả của báo biểu là một biểu đồ dạng Column Chart. </a:t>
            </a:r>
          </a:p>
        </p:txBody>
      </p:sp>
      <p:sp>
        <p:nvSpPr>
          <p:cNvPr name="TextBox 17" id="17"/>
          <p:cNvSpPr txBox="true"/>
          <p:nvPr/>
        </p:nvSpPr>
        <p:spPr>
          <a:xfrm rot="0">
            <a:off x="8040398" y="6836141"/>
            <a:ext cx="3492405" cy="669925"/>
          </a:xfrm>
          <a:prstGeom prst="rect">
            <a:avLst/>
          </a:prstGeom>
        </p:spPr>
        <p:txBody>
          <a:bodyPr anchor="t" rtlCol="false" tIns="0" lIns="0" bIns="0" rIns="0">
            <a:spAutoFit/>
          </a:bodyPr>
          <a:lstStyle/>
          <a:p>
            <a:pPr algn="l">
              <a:lnSpc>
                <a:spcPts val="5599"/>
              </a:lnSpc>
              <a:spcBef>
                <a:spcPct val="0"/>
              </a:spcBef>
            </a:pPr>
            <a:r>
              <a:rPr lang="en-US" sz="3999" spc="195">
                <a:solidFill>
                  <a:srgbClr val="216C53"/>
                </a:solidFill>
                <a:latin typeface="Montserrat Ultra-Bold"/>
              </a:rPr>
              <a:t>REPORT 3</a:t>
            </a:r>
          </a:p>
        </p:txBody>
      </p:sp>
      <p:grpSp>
        <p:nvGrpSpPr>
          <p:cNvPr name="Group 18" id="18"/>
          <p:cNvGrpSpPr/>
          <p:nvPr/>
        </p:nvGrpSpPr>
        <p:grpSpPr>
          <a:xfrm rot="0">
            <a:off x="5471814" y="6902816"/>
            <a:ext cx="1819516" cy="2616370"/>
            <a:chOff x="0" y="0"/>
            <a:chExt cx="2426021" cy="3488493"/>
          </a:xfrm>
        </p:grpSpPr>
        <p:pic>
          <p:nvPicPr>
            <p:cNvPr name="Picture 19" id="19"/>
            <p:cNvPicPr>
              <a:picLocks noChangeAspect="true"/>
            </p:cNvPicPr>
            <p:nvPr/>
          </p:nvPicPr>
          <p:blipFill>
            <a:blip r:embed="rId6"/>
            <a:srcRect l="38366" t="0" r="15271" b="0"/>
            <a:stretch>
              <a:fillRect/>
            </a:stretch>
          </p:blipFill>
          <p:spPr>
            <a:xfrm flipH="false" flipV="false">
              <a:off x="0" y="0"/>
              <a:ext cx="2426021" cy="3488493"/>
            </a:xfrm>
            <a:prstGeom prst="rect">
              <a:avLst/>
            </a:prstGeom>
          </p:spPr>
        </p:pic>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520717" y="2479114"/>
            <a:ext cx="11246567" cy="7499049"/>
          </a:xfrm>
          <a:custGeom>
            <a:avLst/>
            <a:gdLst/>
            <a:ahLst/>
            <a:cxnLst/>
            <a:rect r="r" b="b" t="t" l="l"/>
            <a:pathLst>
              <a:path h="7499049" w="11246567">
                <a:moveTo>
                  <a:pt x="0" y="0"/>
                </a:moveTo>
                <a:lnTo>
                  <a:pt x="11246566" y="0"/>
                </a:lnTo>
                <a:lnTo>
                  <a:pt x="11246566" y="7499049"/>
                </a:lnTo>
                <a:lnTo>
                  <a:pt x="0" y="7499049"/>
                </a:lnTo>
                <a:lnTo>
                  <a:pt x="0" y="0"/>
                </a:lnTo>
                <a:close/>
              </a:path>
            </a:pathLst>
          </a:custGeom>
          <a:blipFill>
            <a:blip r:embed="rId4"/>
            <a:stretch>
              <a:fillRect l="-206" t="-4247" r="0" b="-4247"/>
            </a:stretch>
          </a:blipFill>
        </p:spPr>
      </p:sp>
      <p:sp>
        <p:nvSpPr>
          <p:cNvPr name="TextBox 5" id="5"/>
          <p:cNvSpPr txBox="true"/>
          <p:nvPr/>
        </p:nvSpPr>
        <p:spPr>
          <a:xfrm rot="0">
            <a:off x="2495915" y="111125"/>
            <a:ext cx="14763385" cy="1739900"/>
          </a:xfrm>
          <a:prstGeom prst="rect">
            <a:avLst/>
          </a:prstGeom>
        </p:spPr>
        <p:txBody>
          <a:bodyPr anchor="t" rtlCol="false" tIns="0" lIns="0" bIns="0" rIns="0">
            <a:spAutoFit/>
          </a:bodyPr>
          <a:lstStyle/>
          <a:p>
            <a:pPr algn="ctr">
              <a:lnSpc>
                <a:spcPts val="7000"/>
              </a:lnSpc>
              <a:spcBef>
                <a:spcPct val="0"/>
              </a:spcBef>
            </a:pPr>
            <a:r>
              <a:rPr lang="en-US" sz="5000" spc="245">
                <a:solidFill>
                  <a:srgbClr val="216C53"/>
                </a:solidFill>
                <a:latin typeface="Montserrat Bold"/>
              </a:rPr>
              <a:t>ĐƯA DOANH SỐ, LỢI NHUẬN, TỔNG SỐ LƯỢNG MUA CỦA TỪNG LOẠI SẢN PHẨM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0" y="3511968"/>
            <a:ext cx="18288000" cy="7076657"/>
            <a:chOff x="0" y="0"/>
            <a:chExt cx="4816593" cy="1863811"/>
          </a:xfrm>
        </p:grpSpPr>
        <p:sp>
          <p:nvSpPr>
            <p:cNvPr name="Freeform 3" id="3"/>
            <p:cNvSpPr/>
            <p:nvPr/>
          </p:nvSpPr>
          <p:spPr>
            <a:xfrm flipH="false" flipV="false" rot="0">
              <a:off x="0" y="0"/>
              <a:ext cx="4816592" cy="1863811"/>
            </a:xfrm>
            <a:custGeom>
              <a:avLst/>
              <a:gdLst/>
              <a:ahLst/>
              <a:cxnLst/>
              <a:rect r="r" b="b" t="t" l="l"/>
              <a:pathLst>
                <a:path h="1863811" w="4816592">
                  <a:moveTo>
                    <a:pt x="0" y="0"/>
                  </a:moveTo>
                  <a:lnTo>
                    <a:pt x="4816592" y="0"/>
                  </a:lnTo>
                  <a:lnTo>
                    <a:pt x="4816592" y="1863811"/>
                  </a:lnTo>
                  <a:lnTo>
                    <a:pt x="0" y="1863811"/>
                  </a:lnTo>
                  <a:close/>
                </a:path>
              </a:pathLst>
            </a:custGeom>
            <a:solidFill>
              <a:srgbClr val="216C53"/>
            </a:solidFill>
          </p:spPr>
        </p:sp>
        <p:sp>
          <p:nvSpPr>
            <p:cNvPr name="TextBox 4" id="4"/>
            <p:cNvSpPr txBox="true"/>
            <p:nvPr/>
          </p:nvSpPr>
          <p:spPr>
            <a:xfrm>
              <a:off x="0" y="-38100"/>
              <a:ext cx="4816593" cy="190191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758721" y="4348901"/>
            <a:ext cx="747884" cy="74788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3919"/>
                </a:lnSpc>
              </a:pPr>
              <a:r>
                <a:rPr lang="en-US" sz="2799">
                  <a:solidFill>
                    <a:srgbClr val="216C53"/>
                  </a:solidFill>
                  <a:latin typeface="Montserrat Classic Bold"/>
                </a:rPr>
                <a:t>1</a:t>
              </a:r>
            </a:p>
          </p:txBody>
        </p:sp>
      </p:grpSp>
      <p:sp>
        <p:nvSpPr>
          <p:cNvPr name="TextBox 8" id="8"/>
          <p:cNvSpPr txBox="true"/>
          <p:nvPr/>
        </p:nvSpPr>
        <p:spPr>
          <a:xfrm rot="0">
            <a:off x="4000494" y="1039708"/>
            <a:ext cx="1028701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C6D44"/>
                </a:solidFill>
                <a:latin typeface="Montserrat Ultra-Bold"/>
              </a:rPr>
              <a:t>NỘI DUNG</a:t>
            </a:r>
          </a:p>
        </p:txBody>
      </p:sp>
      <p:sp>
        <p:nvSpPr>
          <p:cNvPr name="TextBox 9" id="9"/>
          <p:cNvSpPr txBox="true"/>
          <p:nvPr/>
        </p:nvSpPr>
        <p:spPr>
          <a:xfrm rot="0">
            <a:off x="1028700" y="5493237"/>
            <a:ext cx="4576773" cy="669925"/>
          </a:xfrm>
          <a:prstGeom prst="rect">
            <a:avLst/>
          </a:prstGeom>
        </p:spPr>
        <p:txBody>
          <a:bodyPr anchor="t" rtlCol="false" tIns="0" lIns="0" bIns="0" rIns="0">
            <a:spAutoFit/>
          </a:bodyPr>
          <a:lstStyle/>
          <a:p>
            <a:pPr algn="ctr">
              <a:lnSpc>
                <a:spcPts val="5599"/>
              </a:lnSpc>
              <a:spcBef>
                <a:spcPct val="0"/>
              </a:spcBef>
            </a:pPr>
            <a:r>
              <a:rPr lang="en-US" sz="3999" spc="195">
                <a:solidFill>
                  <a:srgbClr val="FFFEF2"/>
                </a:solidFill>
                <a:latin typeface="Montserrat Ultra-Bold"/>
              </a:rPr>
              <a:t>TỔNG QUAN</a:t>
            </a:r>
          </a:p>
        </p:txBody>
      </p:sp>
      <p:grpSp>
        <p:nvGrpSpPr>
          <p:cNvPr name="Group 10" id="10"/>
          <p:cNvGrpSpPr/>
          <p:nvPr/>
        </p:nvGrpSpPr>
        <p:grpSpPr>
          <a:xfrm rot="0">
            <a:off x="8770058" y="4348901"/>
            <a:ext cx="747884" cy="74788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3919"/>
                </a:lnSpc>
              </a:pPr>
              <a:r>
                <a:rPr lang="en-US" sz="2799">
                  <a:solidFill>
                    <a:srgbClr val="216C53"/>
                  </a:solidFill>
                  <a:latin typeface="Montserrat Classic Bold"/>
                </a:rPr>
                <a:t>2</a:t>
              </a:r>
            </a:p>
          </p:txBody>
        </p:sp>
      </p:grpSp>
      <p:sp>
        <p:nvSpPr>
          <p:cNvPr name="TextBox 13" id="13"/>
          <p:cNvSpPr txBox="true"/>
          <p:nvPr/>
        </p:nvSpPr>
        <p:spPr>
          <a:xfrm rot="0">
            <a:off x="6855614" y="5493237"/>
            <a:ext cx="4576773" cy="669925"/>
          </a:xfrm>
          <a:prstGeom prst="rect">
            <a:avLst/>
          </a:prstGeom>
        </p:spPr>
        <p:txBody>
          <a:bodyPr anchor="t" rtlCol="false" tIns="0" lIns="0" bIns="0" rIns="0">
            <a:spAutoFit/>
          </a:bodyPr>
          <a:lstStyle/>
          <a:p>
            <a:pPr algn="ctr">
              <a:lnSpc>
                <a:spcPts val="5599"/>
              </a:lnSpc>
              <a:spcBef>
                <a:spcPct val="0"/>
              </a:spcBef>
            </a:pPr>
            <a:r>
              <a:rPr lang="en-US" sz="3999" spc="195">
                <a:solidFill>
                  <a:srgbClr val="FFFEF2"/>
                </a:solidFill>
                <a:latin typeface="Montserrat Ultra-Bold"/>
              </a:rPr>
              <a:t>SSIS</a:t>
            </a:r>
          </a:p>
        </p:txBody>
      </p:sp>
      <p:grpSp>
        <p:nvGrpSpPr>
          <p:cNvPr name="Group 14" id="14"/>
          <p:cNvGrpSpPr/>
          <p:nvPr/>
        </p:nvGrpSpPr>
        <p:grpSpPr>
          <a:xfrm rot="0">
            <a:off x="14985290" y="4348901"/>
            <a:ext cx="747884" cy="74788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3919"/>
                </a:lnSpc>
              </a:pPr>
              <a:r>
                <a:rPr lang="en-US" sz="2799">
                  <a:solidFill>
                    <a:srgbClr val="216C53"/>
                  </a:solidFill>
                  <a:latin typeface="Montserrat Classic Bold"/>
                </a:rPr>
                <a:t>3</a:t>
              </a:r>
            </a:p>
          </p:txBody>
        </p:sp>
      </p:grpSp>
      <p:sp>
        <p:nvSpPr>
          <p:cNvPr name="TextBox 17" id="17"/>
          <p:cNvSpPr txBox="true"/>
          <p:nvPr/>
        </p:nvSpPr>
        <p:spPr>
          <a:xfrm rot="0">
            <a:off x="13070845" y="5493237"/>
            <a:ext cx="4576773" cy="669925"/>
          </a:xfrm>
          <a:prstGeom prst="rect">
            <a:avLst/>
          </a:prstGeom>
        </p:spPr>
        <p:txBody>
          <a:bodyPr anchor="t" rtlCol="false" tIns="0" lIns="0" bIns="0" rIns="0">
            <a:spAutoFit/>
          </a:bodyPr>
          <a:lstStyle/>
          <a:p>
            <a:pPr algn="ctr">
              <a:lnSpc>
                <a:spcPts val="5599"/>
              </a:lnSpc>
              <a:spcBef>
                <a:spcPct val="0"/>
              </a:spcBef>
            </a:pPr>
            <a:r>
              <a:rPr lang="en-US" sz="3999" spc="195">
                <a:solidFill>
                  <a:srgbClr val="FFFEF2"/>
                </a:solidFill>
                <a:latin typeface="Montserrat Ultra-Bold"/>
              </a:rPr>
              <a:t>SSAS</a:t>
            </a:r>
          </a:p>
        </p:txBody>
      </p:sp>
      <p:grpSp>
        <p:nvGrpSpPr>
          <p:cNvPr name="Group 18" id="18"/>
          <p:cNvGrpSpPr/>
          <p:nvPr/>
        </p:nvGrpSpPr>
        <p:grpSpPr>
          <a:xfrm rot="0">
            <a:off x="5231531" y="7050296"/>
            <a:ext cx="747884" cy="74788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3919"/>
                </a:lnSpc>
              </a:pPr>
              <a:r>
                <a:rPr lang="en-US" sz="2799">
                  <a:solidFill>
                    <a:srgbClr val="216C53"/>
                  </a:solidFill>
                  <a:latin typeface="Montserrat Classic Bold"/>
                </a:rPr>
                <a:t>4</a:t>
              </a:r>
            </a:p>
          </p:txBody>
        </p:sp>
      </p:grpSp>
      <p:sp>
        <p:nvSpPr>
          <p:cNvPr name="TextBox 21" id="21"/>
          <p:cNvSpPr txBox="true"/>
          <p:nvPr/>
        </p:nvSpPr>
        <p:spPr>
          <a:xfrm rot="0">
            <a:off x="3317086" y="8179126"/>
            <a:ext cx="4576773" cy="669925"/>
          </a:xfrm>
          <a:prstGeom prst="rect">
            <a:avLst/>
          </a:prstGeom>
        </p:spPr>
        <p:txBody>
          <a:bodyPr anchor="t" rtlCol="false" tIns="0" lIns="0" bIns="0" rIns="0">
            <a:spAutoFit/>
          </a:bodyPr>
          <a:lstStyle/>
          <a:p>
            <a:pPr algn="ctr">
              <a:lnSpc>
                <a:spcPts val="5599"/>
              </a:lnSpc>
              <a:spcBef>
                <a:spcPct val="0"/>
              </a:spcBef>
            </a:pPr>
            <a:r>
              <a:rPr lang="en-US" sz="3999" spc="195">
                <a:solidFill>
                  <a:srgbClr val="FFFEF2"/>
                </a:solidFill>
                <a:latin typeface="Montserrat Ultra-Bold"/>
              </a:rPr>
              <a:t>SSRS</a:t>
            </a:r>
          </a:p>
        </p:txBody>
      </p:sp>
      <p:sp>
        <p:nvSpPr>
          <p:cNvPr name="Freeform 22" id="2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4" id="24"/>
          <p:cNvGrpSpPr/>
          <p:nvPr/>
        </p:nvGrpSpPr>
        <p:grpSpPr>
          <a:xfrm rot="0">
            <a:off x="11625177" y="6898803"/>
            <a:ext cx="747884" cy="74788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3919"/>
                </a:lnSpc>
              </a:pPr>
              <a:r>
                <a:rPr lang="en-US" sz="2799">
                  <a:solidFill>
                    <a:srgbClr val="216C53"/>
                  </a:solidFill>
                  <a:latin typeface="Montserrat Classic Bold"/>
                </a:rPr>
                <a:t>5</a:t>
              </a:r>
            </a:p>
          </p:txBody>
        </p:sp>
      </p:grpSp>
      <p:sp>
        <p:nvSpPr>
          <p:cNvPr name="TextBox 27" id="27"/>
          <p:cNvSpPr txBox="true"/>
          <p:nvPr/>
        </p:nvSpPr>
        <p:spPr>
          <a:xfrm rot="0">
            <a:off x="9710733" y="8027633"/>
            <a:ext cx="4576773" cy="669925"/>
          </a:xfrm>
          <a:prstGeom prst="rect">
            <a:avLst/>
          </a:prstGeom>
        </p:spPr>
        <p:txBody>
          <a:bodyPr anchor="t" rtlCol="false" tIns="0" lIns="0" bIns="0" rIns="0">
            <a:spAutoFit/>
          </a:bodyPr>
          <a:lstStyle/>
          <a:p>
            <a:pPr algn="ctr">
              <a:lnSpc>
                <a:spcPts val="5599"/>
              </a:lnSpc>
              <a:spcBef>
                <a:spcPct val="0"/>
              </a:spcBef>
            </a:pPr>
            <a:r>
              <a:rPr lang="en-US" sz="3999" spc="195">
                <a:solidFill>
                  <a:srgbClr val="FFFEF2"/>
                </a:solidFill>
                <a:latin typeface="Montserrat Ultra-Bold"/>
              </a:rPr>
              <a:t>DATA MINING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1457" y="2671271"/>
            <a:ext cx="16467843" cy="6913980"/>
          </a:xfrm>
          <a:custGeom>
            <a:avLst/>
            <a:gdLst/>
            <a:ahLst/>
            <a:cxnLst/>
            <a:rect r="r" b="b" t="t" l="l"/>
            <a:pathLst>
              <a:path h="6913980" w="16467843">
                <a:moveTo>
                  <a:pt x="0" y="0"/>
                </a:moveTo>
                <a:lnTo>
                  <a:pt x="16467843" y="0"/>
                </a:lnTo>
                <a:lnTo>
                  <a:pt x="16467843" y="6913980"/>
                </a:lnTo>
                <a:lnTo>
                  <a:pt x="0" y="6913980"/>
                </a:lnTo>
                <a:lnTo>
                  <a:pt x="0" y="0"/>
                </a:lnTo>
                <a:close/>
              </a:path>
            </a:pathLst>
          </a:custGeom>
          <a:blipFill>
            <a:blip r:embed="rId4"/>
            <a:stretch>
              <a:fillRect l="0" t="0" r="0" b="0"/>
            </a:stretch>
          </a:blipFill>
        </p:spPr>
      </p:sp>
      <p:sp>
        <p:nvSpPr>
          <p:cNvPr name="TextBox 4" id="4"/>
          <p:cNvSpPr txBox="true"/>
          <p:nvPr/>
        </p:nvSpPr>
        <p:spPr>
          <a:xfrm rot="0">
            <a:off x="197052" y="-85725"/>
            <a:ext cx="17893896" cy="2397760"/>
          </a:xfrm>
          <a:prstGeom prst="rect">
            <a:avLst/>
          </a:prstGeom>
        </p:spPr>
        <p:txBody>
          <a:bodyPr anchor="t" rtlCol="false" tIns="0" lIns="0" bIns="0" rIns="0">
            <a:spAutoFit/>
          </a:bodyPr>
          <a:lstStyle/>
          <a:p>
            <a:pPr algn="ctr">
              <a:lnSpc>
                <a:spcPts val="6440"/>
              </a:lnSpc>
              <a:spcBef>
                <a:spcPct val="0"/>
              </a:spcBef>
            </a:pPr>
            <a:r>
              <a:rPr lang="en-US" sz="4600" spc="225">
                <a:solidFill>
                  <a:srgbClr val="216C53"/>
                </a:solidFill>
                <a:latin typeface="Montserrat Bold"/>
              </a:rPr>
              <a:t>DOANH THU CỦA CÁC THÀNH PHỐ THUỘC NƯỚC MỸ TỪ TRONG KHOẢNG THỜI GIAN 2014 - 2017 THEO CÁC KHOẢNG THỜI GIAN THÁNG, QUÍ, NĂM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99411" y="2771496"/>
            <a:ext cx="12103550" cy="8027225"/>
          </a:xfrm>
          <a:custGeom>
            <a:avLst/>
            <a:gdLst/>
            <a:ahLst/>
            <a:cxnLst/>
            <a:rect r="r" b="b" t="t" l="l"/>
            <a:pathLst>
              <a:path h="8027225" w="12103550">
                <a:moveTo>
                  <a:pt x="0" y="0"/>
                </a:moveTo>
                <a:lnTo>
                  <a:pt x="12103549" y="0"/>
                </a:lnTo>
                <a:lnTo>
                  <a:pt x="12103549" y="8027224"/>
                </a:lnTo>
                <a:lnTo>
                  <a:pt x="0" y="8027224"/>
                </a:lnTo>
                <a:lnTo>
                  <a:pt x="0" y="0"/>
                </a:lnTo>
                <a:close/>
              </a:path>
            </a:pathLst>
          </a:custGeom>
          <a:blipFill>
            <a:blip r:embed="rId4"/>
            <a:stretch>
              <a:fillRect l="0" t="0" r="0" b="0"/>
            </a:stretch>
          </a:blipFill>
        </p:spPr>
      </p:sp>
      <p:sp>
        <p:nvSpPr>
          <p:cNvPr name="TextBox 4" id="4"/>
          <p:cNvSpPr txBox="true"/>
          <p:nvPr/>
        </p:nvSpPr>
        <p:spPr>
          <a:xfrm rot="0">
            <a:off x="197052" y="-76200"/>
            <a:ext cx="17893896" cy="2307590"/>
          </a:xfrm>
          <a:prstGeom prst="rect">
            <a:avLst/>
          </a:prstGeom>
        </p:spPr>
        <p:txBody>
          <a:bodyPr anchor="t" rtlCol="false" tIns="0" lIns="0" bIns="0" rIns="0">
            <a:spAutoFit/>
          </a:bodyPr>
          <a:lstStyle/>
          <a:p>
            <a:pPr algn="ctr">
              <a:lnSpc>
                <a:spcPts val="6160"/>
              </a:lnSpc>
              <a:spcBef>
                <a:spcPct val="0"/>
              </a:spcBef>
            </a:pPr>
            <a:r>
              <a:rPr lang="en-US" sz="4400" spc="215">
                <a:solidFill>
                  <a:srgbClr val="216C53"/>
                </a:solidFill>
                <a:latin typeface="Montserrat Bold"/>
              </a:rPr>
              <a:t>VỚI TỪNG LOẠI KHÁCH HÀNG (SEGMENT) HÃY ĐƯA RA DOANH THU TỪ NĂM 2014 ĐẾN NĂM 2017. KẾT QUẢ CỦA BÁO BIỂU LÀ MỘT BIỂU ĐỒ DẠNG COLUMN CHART.</a:t>
            </a:r>
            <a:r>
              <a:rPr lang="en-US" sz="4400" spc="215">
                <a:solidFill>
                  <a:srgbClr val="216C53"/>
                </a:solidFill>
                <a:latin typeface="Montserrat Bold"/>
              </a:rPr>
              <a:t>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292922" y="-985812"/>
            <a:ext cx="18288000" cy="2643560"/>
            <a:chOff x="0" y="0"/>
            <a:chExt cx="4816593" cy="696246"/>
          </a:xfrm>
        </p:grpSpPr>
        <p:sp>
          <p:nvSpPr>
            <p:cNvPr name="Freeform 3" id="3"/>
            <p:cNvSpPr/>
            <p:nvPr/>
          </p:nvSpPr>
          <p:spPr>
            <a:xfrm flipH="false" flipV="false" rot="0">
              <a:off x="0" y="0"/>
              <a:ext cx="4816592" cy="696246"/>
            </a:xfrm>
            <a:custGeom>
              <a:avLst/>
              <a:gdLst/>
              <a:ahLst/>
              <a:cxnLst/>
              <a:rect r="r" b="b" t="t" l="l"/>
              <a:pathLst>
                <a:path h="696246" w="4816592">
                  <a:moveTo>
                    <a:pt x="0" y="0"/>
                  </a:moveTo>
                  <a:lnTo>
                    <a:pt x="4816592" y="0"/>
                  </a:lnTo>
                  <a:lnTo>
                    <a:pt x="4816592" y="696246"/>
                  </a:lnTo>
                  <a:lnTo>
                    <a:pt x="0" y="696246"/>
                  </a:lnTo>
                  <a:close/>
                </a:path>
              </a:pathLst>
            </a:custGeom>
            <a:solidFill>
              <a:srgbClr val="216C53"/>
            </a:solidFill>
          </p:spPr>
        </p:sp>
        <p:sp>
          <p:nvSpPr>
            <p:cNvPr name="TextBox 4" id="4"/>
            <p:cNvSpPr txBox="true"/>
            <p:nvPr/>
          </p:nvSpPr>
          <p:spPr>
            <a:xfrm>
              <a:off x="0" y="-47625"/>
              <a:ext cx="4816593" cy="743871"/>
            </a:xfrm>
            <a:prstGeom prst="rect">
              <a:avLst/>
            </a:prstGeom>
          </p:spPr>
          <p:txBody>
            <a:bodyPr anchor="ctr" rtlCol="false" tIns="50800" lIns="50800" bIns="50800" rIns="50800"/>
            <a:lstStyle/>
            <a:p>
              <a:pPr algn="ctr">
                <a:lnSpc>
                  <a:spcPts val="3219"/>
                </a:lnSpc>
              </a:pPr>
            </a:p>
          </p:txBody>
        </p:sp>
      </p:grpSp>
      <p:sp>
        <p:nvSpPr>
          <p:cNvPr name="TextBox 5" id="5"/>
          <p:cNvSpPr txBox="true"/>
          <p:nvPr/>
        </p:nvSpPr>
        <p:spPr>
          <a:xfrm rot="0">
            <a:off x="4140213" y="107248"/>
            <a:ext cx="1026347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FFFEF2"/>
                </a:solidFill>
                <a:latin typeface="Montserrat Ultra-Bold"/>
              </a:rPr>
              <a:t>SSRS</a:t>
            </a:r>
          </a:p>
        </p:txBody>
      </p:sp>
      <p:sp>
        <p:nvSpPr>
          <p:cNvPr name="TextBox 6" id="6"/>
          <p:cNvSpPr txBox="true"/>
          <p:nvPr/>
        </p:nvSpPr>
        <p:spPr>
          <a:xfrm rot="0">
            <a:off x="3507430" y="3647068"/>
            <a:ext cx="4109962" cy="2061972"/>
          </a:xfrm>
          <a:prstGeom prst="rect">
            <a:avLst/>
          </a:prstGeom>
        </p:spPr>
        <p:txBody>
          <a:bodyPr anchor="t" rtlCol="false" tIns="0" lIns="0" bIns="0" rIns="0">
            <a:spAutoFit/>
          </a:bodyPr>
          <a:lstStyle/>
          <a:p>
            <a:pPr algn="l">
              <a:lnSpc>
                <a:spcPts val="4134"/>
              </a:lnSpc>
            </a:pPr>
            <a:r>
              <a:rPr lang="en-US" sz="2600">
                <a:solidFill>
                  <a:srgbClr val="216C53"/>
                </a:solidFill>
                <a:latin typeface="Montserrat"/>
              </a:rPr>
              <a:t> Thống kê số sản phẩm được bán ra theo từng Bang (có thể lọc theo từng loại sản phẩm)  </a:t>
            </a:r>
          </a:p>
        </p:txBody>
      </p:sp>
      <p:sp>
        <p:nvSpPr>
          <p:cNvPr name="TextBox 7" id="7"/>
          <p:cNvSpPr txBox="true"/>
          <p:nvPr/>
        </p:nvSpPr>
        <p:spPr>
          <a:xfrm rot="0">
            <a:off x="3507430" y="2882428"/>
            <a:ext cx="3413320" cy="665790"/>
          </a:xfrm>
          <a:prstGeom prst="rect">
            <a:avLst/>
          </a:prstGeom>
        </p:spPr>
        <p:txBody>
          <a:bodyPr anchor="t" rtlCol="false" tIns="0" lIns="0" bIns="0" rIns="0">
            <a:spAutoFit/>
          </a:bodyPr>
          <a:lstStyle/>
          <a:p>
            <a:pPr algn="l">
              <a:lnSpc>
                <a:spcPts val="5473"/>
              </a:lnSpc>
              <a:spcBef>
                <a:spcPct val="0"/>
              </a:spcBef>
            </a:pPr>
            <a:r>
              <a:rPr lang="en-US" sz="3909" spc="191">
                <a:solidFill>
                  <a:srgbClr val="216C53"/>
                </a:solidFill>
                <a:latin typeface="Montserrat Ultra-Bold"/>
              </a:rPr>
              <a:t>REPORT 4</a:t>
            </a:r>
          </a:p>
        </p:txBody>
      </p:sp>
      <p:sp>
        <p:nvSpPr>
          <p:cNvPr name="Freeform 8" id="8"/>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true" rot="-5400000">
            <a:off x="17586251" y="9585251"/>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359675" y="2958628"/>
            <a:ext cx="1778313" cy="2706006"/>
            <a:chOff x="0" y="0"/>
            <a:chExt cx="2371084" cy="3608008"/>
          </a:xfrm>
        </p:grpSpPr>
        <p:pic>
          <p:nvPicPr>
            <p:cNvPr name="Picture 11" id="11"/>
            <p:cNvPicPr>
              <a:picLocks noChangeAspect="true"/>
            </p:cNvPicPr>
            <p:nvPr/>
          </p:nvPicPr>
          <p:blipFill>
            <a:blip r:embed="rId6"/>
            <a:srcRect l="39641" t="0" r="16546" b="0"/>
            <a:stretch>
              <a:fillRect/>
            </a:stretch>
          </p:blipFill>
          <p:spPr>
            <a:xfrm flipH="false" flipV="false">
              <a:off x="0" y="0"/>
              <a:ext cx="2371084" cy="3608008"/>
            </a:xfrm>
            <a:prstGeom prst="rect">
              <a:avLst/>
            </a:prstGeom>
          </p:spPr>
        </p:pic>
      </p:grpSp>
      <p:sp>
        <p:nvSpPr>
          <p:cNvPr name="TextBox 12" id="12"/>
          <p:cNvSpPr txBox="true"/>
          <p:nvPr/>
        </p:nvSpPr>
        <p:spPr>
          <a:xfrm rot="0">
            <a:off x="11074360" y="3559395"/>
            <a:ext cx="5791322" cy="2062105"/>
          </a:xfrm>
          <a:prstGeom prst="rect">
            <a:avLst/>
          </a:prstGeom>
        </p:spPr>
        <p:txBody>
          <a:bodyPr anchor="t" rtlCol="false" tIns="0" lIns="0" bIns="0" rIns="0">
            <a:spAutoFit/>
          </a:bodyPr>
          <a:lstStyle/>
          <a:p>
            <a:pPr algn="l">
              <a:lnSpc>
                <a:spcPts val="4129"/>
              </a:lnSpc>
            </a:pPr>
            <a:r>
              <a:rPr lang="en-US" sz="2597">
                <a:solidFill>
                  <a:srgbClr val="216C53"/>
                </a:solidFill>
                <a:latin typeface="Montserrat"/>
              </a:rPr>
              <a:t>Thống kê số đơn hang, số sản phẩm đặt mua theo từng sản phẩm, giá trị đơn hang và địa chỉ giao hàng (thành phố) </a:t>
            </a:r>
          </a:p>
        </p:txBody>
      </p:sp>
      <p:sp>
        <p:nvSpPr>
          <p:cNvPr name="TextBox 13" id="13"/>
          <p:cNvSpPr txBox="true"/>
          <p:nvPr/>
        </p:nvSpPr>
        <p:spPr>
          <a:xfrm rot="0">
            <a:off x="11074360" y="2829256"/>
            <a:ext cx="3492405" cy="669925"/>
          </a:xfrm>
          <a:prstGeom prst="rect">
            <a:avLst/>
          </a:prstGeom>
        </p:spPr>
        <p:txBody>
          <a:bodyPr anchor="t" rtlCol="false" tIns="0" lIns="0" bIns="0" rIns="0">
            <a:spAutoFit/>
          </a:bodyPr>
          <a:lstStyle/>
          <a:p>
            <a:pPr algn="l">
              <a:lnSpc>
                <a:spcPts val="5599"/>
              </a:lnSpc>
              <a:spcBef>
                <a:spcPct val="0"/>
              </a:spcBef>
            </a:pPr>
            <a:r>
              <a:rPr lang="en-US" sz="3999" spc="195">
                <a:solidFill>
                  <a:srgbClr val="216C53"/>
                </a:solidFill>
                <a:latin typeface="Montserrat Ultra-Bold"/>
              </a:rPr>
              <a:t>REPORT 5</a:t>
            </a:r>
          </a:p>
        </p:txBody>
      </p:sp>
      <p:grpSp>
        <p:nvGrpSpPr>
          <p:cNvPr name="Group 14" id="14"/>
          <p:cNvGrpSpPr/>
          <p:nvPr/>
        </p:nvGrpSpPr>
        <p:grpSpPr>
          <a:xfrm rot="0">
            <a:off x="8876843" y="2895931"/>
            <a:ext cx="1819516" cy="2768703"/>
            <a:chOff x="0" y="0"/>
            <a:chExt cx="2426021" cy="3691604"/>
          </a:xfrm>
        </p:grpSpPr>
        <p:pic>
          <p:nvPicPr>
            <p:cNvPr name="Picture 15" id="15"/>
            <p:cNvPicPr>
              <a:picLocks noChangeAspect="true"/>
            </p:cNvPicPr>
            <p:nvPr/>
          </p:nvPicPr>
          <p:blipFill>
            <a:blip r:embed="rId6"/>
            <a:srcRect l="39641" t="0" r="16546" b="0"/>
            <a:stretch>
              <a:fillRect/>
            </a:stretch>
          </p:blipFill>
          <p:spPr>
            <a:xfrm flipH="false" flipV="false">
              <a:off x="0" y="0"/>
              <a:ext cx="2426021" cy="3691604"/>
            </a:xfrm>
            <a:prstGeom prst="rect">
              <a:avLst/>
            </a:prstGeom>
          </p:spPr>
        </p:pic>
      </p:grpSp>
      <p:sp>
        <p:nvSpPr>
          <p:cNvPr name="TextBox 16" id="16"/>
          <p:cNvSpPr txBox="true"/>
          <p:nvPr/>
        </p:nvSpPr>
        <p:spPr>
          <a:xfrm rot="0">
            <a:off x="8021300" y="7720070"/>
            <a:ext cx="5350116" cy="1538230"/>
          </a:xfrm>
          <a:prstGeom prst="rect">
            <a:avLst/>
          </a:prstGeom>
        </p:spPr>
        <p:txBody>
          <a:bodyPr anchor="t" rtlCol="false" tIns="0" lIns="0" bIns="0" rIns="0">
            <a:spAutoFit/>
          </a:bodyPr>
          <a:lstStyle/>
          <a:p>
            <a:pPr algn="l">
              <a:lnSpc>
                <a:spcPts val="4129"/>
              </a:lnSpc>
            </a:pPr>
            <a:r>
              <a:rPr lang="en-US" sz="2597">
                <a:solidFill>
                  <a:srgbClr val="216C53"/>
                </a:solidFill>
                <a:latin typeface="Montserrat"/>
              </a:rPr>
              <a:t>Thống kê và so sánh số tiền chiết khấu và đơn hàng mua của các khu vực khảo sát </a:t>
            </a:r>
          </a:p>
        </p:txBody>
      </p:sp>
      <p:sp>
        <p:nvSpPr>
          <p:cNvPr name="TextBox 17" id="17"/>
          <p:cNvSpPr txBox="true"/>
          <p:nvPr/>
        </p:nvSpPr>
        <p:spPr>
          <a:xfrm rot="0">
            <a:off x="8040398" y="6836141"/>
            <a:ext cx="3492405" cy="669925"/>
          </a:xfrm>
          <a:prstGeom prst="rect">
            <a:avLst/>
          </a:prstGeom>
        </p:spPr>
        <p:txBody>
          <a:bodyPr anchor="t" rtlCol="false" tIns="0" lIns="0" bIns="0" rIns="0">
            <a:spAutoFit/>
          </a:bodyPr>
          <a:lstStyle/>
          <a:p>
            <a:pPr algn="l">
              <a:lnSpc>
                <a:spcPts val="5599"/>
              </a:lnSpc>
              <a:spcBef>
                <a:spcPct val="0"/>
              </a:spcBef>
            </a:pPr>
            <a:r>
              <a:rPr lang="en-US" sz="3999" spc="195">
                <a:solidFill>
                  <a:srgbClr val="216C53"/>
                </a:solidFill>
                <a:latin typeface="Montserrat Ultra-Bold"/>
              </a:rPr>
              <a:t>REPORT 6</a:t>
            </a:r>
          </a:p>
        </p:txBody>
      </p:sp>
      <p:grpSp>
        <p:nvGrpSpPr>
          <p:cNvPr name="Group 18" id="18"/>
          <p:cNvGrpSpPr/>
          <p:nvPr/>
        </p:nvGrpSpPr>
        <p:grpSpPr>
          <a:xfrm rot="0">
            <a:off x="5471814" y="6902816"/>
            <a:ext cx="1819516" cy="2616370"/>
            <a:chOff x="0" y="0"/>
            <a:chExt cx="2426021" cy="3488493"/>
          </a:xfrm>
        </p:grpSpPr>
        <p:pic>
          <p:nvPicPr>
            <p:cNvPr name="Picture 19" id="19"/>
            <p:cNvPicPr>
              <a:picLocks noChangeAspect="true"/>
            </p:cNvPicPr>
            <p:nvPr/>
          </p:nvPicPr>
          <p:blipFill>
            <a:blip r:embed="rId6"/>
            <a:srcRect l="38366" t="0" r="15271" b="0"/>
            <a:stretch>
              <a:fillRect/>
            </a:stretch>
          </p:blipFill>
          <p:spPr>
            <a:xfrm flipH="false" flipV="false">
              <a:off x="0" y="0"/>
              <a:ext cx="2426021" cy="3488493"/>
            </a:xfrm>
            <a:prstGeom prst="rect">
              <a:avLst/>
            </a:prstGeom>
          </p:spPr>
        </p:pic>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39625" y="1821040"/>
            <a:ext cx="13891683" cy="8138992"/>
          </a:xfrm>
          <a:custGeom>
            <a:avLst/>
            <a:gdLst/>
            <a:ahLst/>
            <a:cxnLst/>
            <a:rect r="r" b="b" t="t" l="l"/>
            <a:pathLst>
              <a:path h="8138992" w="13891683">
                <a:moveTo>
                  <a:pt x="0" y="0"/>
                </a:moveTo>
                <a:lnTo>
                  <a:pt x="13891683" y="0"/>
                </a:lnTo>
                <a:lnTo>
                  <a:pt x="13891683" y="8138992"/>
                </a:lnTo>
                <a:lnTo>
                  <a:pt x="0" y="8138992"/>
                </a:lnTo>
                <a:lnTo>
                  <a:pt x="0" y="0"/>
                </a:lnTo>
                <a:close/>
              </a:path>
            </a:pathLst>
          </a:custGeom>
          <a:blipFill>
            <a:blip r:embed="rId4"/>
            <a:stretch>
              <a:fillRect l="0" t="0" r="0" b="0"/>
            </a:stretch>
          </a:blipFill>
        </p:spPr>
      </p:sp>
      <p:sp>
        <p:nvSpPr>
          <p:cNvPr name="TextBox 4" id="4"/>
          <p:cNvSpPr txBox="true"/>
          <p:nvPr/>
        </p:nvSpPr>
        <p:spPr>
          <a:xfrm rot="0">
            <a:off x="197052" y="-76200"/>
            <a:ext cx="17893896" cy="1526540"/>
          </a:xfrm>
          <a:prstGeom prst="rect">
            <a:avLst/>
          </a:prstGeom>
        </p:spPr>
        <p:txBody>
          <a:bodyPr anchor="t" rtlCol="false" tIns="0" lIns="0" bIns="0" rIns="0">
            <a:spAutoFit/>
          </a:bodyPr>
          <a:lstStyle/>
          <a:p>
            <a:pPr algn="ctr">
              <a:lnSpc>
                <a:spcPts val="6160"/>
              </a:lnSpc>
              <a:spcBef>
                <a:spcPct val="0"/>
              </a:spcBef>
            </a:pPr>
            <a:r>
              <a:rPr lang="en-US" sz="4400" spc="215">
                <a:solidFill>
                  <a:srgbClr val="216C53"/>
                </a:solidFill>
                <a:latin typeface="Montserrat Bold"/>
              </a:rPr>
              <a:t> </a:t>
            </a:r>
            <a:r>
              <a:rPr lang="en-US" sz="4400" spc="215">
                <a:solidFill>
                  <a:srgbClr val="216C53"/>
                </a:solidFill>
                <a:latin typeface="Montserrat Bold"/>
              </a:rPr>
              <a:t>Thống kê số sản phẩm được bán ra theo từng Bang (có thể lọc theo từng loại sản phẩm)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62247" y="2847412"/>
            <a:ext cx="12357611" cy="8461329"/>
          </a:xfrm>
          <a:custGeom>
            <a:avLst/>
            <a:gdLst/>
            <a:ahLst/>
            <a:cxnLst/>
            <a:rect r="r" b="b" t="t" l="l"/>
            <a:pathLst>
              <a:path h="8461329" w="12357611">
                <a:moveTo>
                  <a:pt x="0" y="0"/>
                </a:moveTo>
                <a:lnTo>
                  <a:pt x="12357610" y="0"/>
                </a:lnTo>
                <a:lnTo>
                  <a:pt x="12357610" y="8461329"/>
                </a:lnTo>
                <a:lnTo>
                  <a:pt x="0" y="8461329"/>
                </a:lnTo>
                <a:lnTo>
                  <a:pt x="0" y="0"/>
                </a:lnTo>
                <a:close/>
              </a:path>
            </a:pathLst>
          </a:custGeom>
          <a:blipFill>
            <a:blip r:embed="rId4"/>
            <a:stretch>
              <a:fillRect l="0" t="0" r="0" b="0"/>
            </a:stretch>
          </a:blipFill>
        </p:spPr>
      </p:sp>
      <p:sp>
        <p:nvSpPr>
          <p:cNvPr name="TextBox 4" id="4"/>
          <p:cNvSpPr txBox="true"/>
          <p:nvPr/>
        </p:nvSpPr>
        <p:spPr>
          <a:xfrm rot="0">
            <a:off x="394104" y="86350"/>
            <a:ext cx="17893896" cy="2307590"/>
          </a:xfrm>
          <a:prstGeom prst="rect">
            <a:avLst/>
          </a:prstGeom>
        </p:spPr>
        <p:txBody>
          <a:bodyPr anchor="t" rtlCol="false" tIns="0" lIns="0" bIns="0" rIns="0">
            <a:spAutoFit/>
          </a:bodyPr>
          <a:lstStyle/>
          <a:p>
            <a:pPr algn="ctr">
              <a:lnSpc>
                <a:spcPts val="6160"/>
              </a:lnSpc>
              <a:spcBef>
                <a:spcPct val="0"/>
              </a:spcBef>
            </a:pPr>
            <a:r>
              <a:rPr lang="en-US" sz="4400" spc="215">
                <a:solidFill>
                  <a:srgbClr val="216C53"/>
                </a:solidFill>
                <a:latin typeface="Montserrat Bold"/>
              </a:rPr>
              <a:t>THỐNG KÊ SỐ ĐƠN HANG, SỐ SẢN PHẨM ĐẶT MUA THEO TỪNG SẢN PHẨM, GIÁ TRỊ ĐƠN HANG VÀ ĐỊA CHỈ GIAO HÀNG (THÀNH PHỐ)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80777" y="2492657"/>
            <a:ext cx="14018437" cy="7232534"/>
          </a:xfrm>
          <a:custGeom>
            <a:avLst/>
            <a:gdLst/>
            <a:ahLst/>
            <a:cxnLst/>
            <a:rect r="r" b="b" t="t" l="l"/>
            <a:pathLst>
              <a:path h="7232534" w="14018437">
                <a:moveTo>
                  <a:pt x="0" y="0"/>
                </a:moveTo>
                <a:lnTo>
                  <a:pt x="14018436" y="0"/>
                </a:lnTo>
                <a:lnTo>
                  <a:pt x="14018436" y="7232534"/>
                </a:lnTo>
                <a:lnTo>
                  <a:pt x="0" y="7232534"/>
                </a:lnTo>
                <a:lnTo>
                  <a:pt x="0" y="0"/>
                </a:lnTo>
                <a:close/>
              </a:path>
            </a:pathLst>
          </a:custGeom>
          <a:blipFill>
            <a:blip r:embed="rId4"/>
            <a:stretch>
              <a:fillRect l="0" t="0" r="0" b="0"/>
            </a:stretch>
          </a:blipFill>
        </p:spPr>
      </p:sp>
      <p:sp>
        <p:nvSpPr>
          <p:cNvPr name="TextBox 4" id="4"/>
          <p:cNvSpPr txBox="true"/>
          <p:nvPr/>
        </p:nvSpPr>
        <p:spPr>
          <a:xfrm rot="0">
            <a:off x="394104" y="227330"/>
            <a:ext cx="17893896" cy="1526540"/>
          </a:xfrm>
          <a:prstGeom prst="rect">
            <a:avLst/>
          </a:prstGeom>
        </p:spPr>
        <p:txBody>
          <a:bodyPr anchor="t" rtlCol="false" tIns="0" lIns="0" bIns="0" rIns="0">
            <a:spAutoFit/>
          </a:bodyPr>
          <a:lstStyle/>
          <a:p>
            <a:pPr algn="ctr">
              <a:lnSpc>
                <a:spcPts val="6160"/>
              </a:lnSpc>
              <a:spcBef>
                <a:spcPct val="0"/>
              </a:spcBef>
            </a:pPr>
            <a:r>
              <a:rPr lang="en-US" sz="4400" spc="215">
                <a:solidFill>
                  <a:srgbClr val="216C53"/>
                </a:solidFill>
                <a:latin typeface="Montserrat Bold"/>
              </a:rPr>
              <a:t>THỐNG KÊ VÀ SO SÁNH SỐ TIỀN CHIẾT KHẤU VÀ ĐƠN HÀNG MUA CỦA CÁC KHU VỰC KHẢO SÁT</a:t>
            </a:r>
            <a:r>
              <a:rPr lang="en-US" sz="4400" spc="215">
                <a:solidFill>
                  <a:srgbClr val="216C53"/>
                </a:solidFill>
                <a:latin typeface="Montserrat Bold"/>
              </a:rPr>
              <a:t>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TextBox 2" id="2"/>
          <p:cNvSpPr txBox="true"/>
          <p:nvPr/>
        </p:nvSpPr>
        <p:spPr>
          <a:xfrm rot="0">
            <a:off x="4012264" y="1039708"/>
            <a:ext cx="1026347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16C53"/>
                </a:solidFill>
                <a:latin typeface="Montserrat Ultra-Bold"/>
              </a:rPr>
              <a:t>DATA</a:t>
            </a:r>
            <a:r>
              <a:rPr lang="en-US" sz="6157" spc="301">
                <a:solidFill>
                  <a:srgbClr val="568D6B"/>
                </a:solidFill>
                <a:latin typeface="Montserrat Ultra-Bold"/>
              </a:rPr>
              <a:t> MINING</a:t>
            </a:r>
          </a:p>
        </p:txBody>
      </p:sp>
      <p:pic>
        <p:nvPicPr>
          <p:cNvPr name="Picture 3" id="3"/>
          <p:cNvPicPr>
            <a:picLocks noChangeAspect="true"/>
          </p:cNvPicPr>
          <p:nvPr/>
        </p:nvPicPr>
        <p:blipFill>
          <a:blip r:embed="rId2"/>
          <a:stretch>
            <a:fillRect/>
          </a:stretch>
        </p:blipFill>
        <p:spPr>
          <a:xfrm rot="0">
            <a:off x="8535370" y="2241468"/>
            <a:ext cx="9517014" cy="7435119"/>
          </a:xfrm>
          <a:prstGeom prst="rect">
            <a:avLst/>
          </a:prstGeom>
        </p:spPr>
      </p:pic>
      <p:sp>
        <p:nvSpPr>
          <p:cNvPr name="TextBox 4" id="4"/>
          <p:cNvSpPr txBox="true"/>
          <p:nvPr/>
        </p:nvSpPr>
        <p:spPr>
          <a:xfrm rot="0">
            <a:off x="1238718" y="2967877"/>
            <a:ext cx="6461917" cy="669925"/>
          </a:xfrm>
          <a:prstGeom prst="rect">
            <a:avLst/>
          </a:prstGeom>
        </p:spPr>
        <p:txBody>
          <a:bodyPr anchor="t" rtlCol="false" tIns="0" lIns="0" bIns="0" rIns="0">
            <a:spAutoFit/>
          </a:bodyPr>
          <a:lstStyle/>
          <a:p>
            <a:pPr algn="l">
              <a:lnSpc>
                <a:spcPts val="5599"/>
              </a:lnSpc>
              <a:spcBef>
                <a:spcPct val="0"/>
              </a:spcBef>
            </a:pPr>
            <a:r>
              <a:rPr lang="en-US" sz="3999" spc="195">
                <a:solidFill>
                  <a:srgbClr val="216C53"/>
                </a:solidFill>
                <a:latin typeface="Montserrat Ultra-Bold"/>
              </a:rPr>
              <a:t>TỔNG QUAN DATASET</a:t>
            </a:r>
          </a:p>
        </p:txBody>
      </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4153131"/>
            <a:ext cx="7905282" cy="4452499"/>
          </a:xfrm>
          <a:prstGeom prst="rect">
            <a:avLst/>
          </a:prstGeom>
        </p:spPr>
        <p:txBody>
          <a:bodyPr anchor="t" rtlCol="false" tIns="0" lIns="0" bIns="0" rIns="0">
            <a:spAutoFit/>
          </a:bodyPr>
          <a:lstStyle/>
          <a:p>
            <a:pPr algn="l" marL="603940" indent="-301970" lvl="1">
              <a:lnSpc>
                <a:spcPts val="4447"/>
              </a:lnSpc>
              <a:buFont typeface="Arial"/>
              <a:buChar char="•"/>
            </a:pPr>
            <a:r>
              <a:rPr lang="en-US" sz="2797">
                <a:solidFill>
                  <a:srgbClr val="216C53"/>
                </a:solidFill>
                <a:latin typeface="Montserrat"/>
              </a:rPr>
              <a:t>Tên dataset: Indicators of Heart Disease</a:t>
            </a:r>
          </a:p>
          <a:p>
            <a:pPr algn="l" marL="603940" indent="-301970" lvl="1">
              <a:lnSpc>
                <a:spcPts val="4447"/>
              </a:lnSpc>
              <a:buFont typeface="Arial"/>
              <a:buChar char="•"/>
            </a:pPr>
            <a:r>
              <a:rPr lang="en-US" sz="2797">
                <a:solidFill>
                  <a:srgbClr val="216C53"/>
                </a:solidFill>
                <a:latin typeface="Montserrat"/>
              </a:rPr>
              <a:t>Tệp dữ liệu sử dụng để phục vụ cho quá trình Khai thác dữ liệu có tên: heart_2022_no_nans.csv. Đậy là tệp dữ liệu đã được tiền xử lý các dữ liệu bị thiếu dữ liệu bởi tác giả của bộ dữ liệu, kích thước tệp là 89.98 MB với 40 cột dữ liệu và 246022 dòng dữ liệu.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70217" y="1866209"/>
            <a:ext cx="11547566" cy="8691908"/>
          </a:xfrm>
          <a:custGeom>
            <a:avLst/>
            <a:gdLst/>
            <a:ahLst/>
            <a:cxnLst/>
            <a:rect r="r" b="b" t="t" l="l"/>
            <a:pathLst>
              <a:path h="8691908" w="11547566">
                <a:moveTo>
                  <a:pt x="0" y="0"/>
                </a:moveTo>
                <a:lnTo>
                  <a:pt x="11547566" y="0"/>
                </a:lnTo>
                <a:lnTo>
                  <a:pt x="11547566" y="8691908"/>
                </a:lnTo>
                <a:lnTo>
                  <a:pt x="0" y="8691908"/>
                </a:lnTo>
                <a:lnTo>
                  <a:pt x="0" y="0"/>
                </a:lnTo>
                <a:close/>
              </a:path>
            </a:pathLst>
          </a:custGeom>
          <a:blipFill>
            <a:blip r:embed="rId4"/>
            <a:stretch>
              <a:fillRect l="0" t="0" r="0" b="0"/>
            </a:stretch>
          </a:blipFill>
        </p:spPr>
      </p:sp>
      <p:sp>
        <p:nvSpPr>
          <p:cNvPr name="TextBox 5" id="5"/>
          <p:cNvSpPr txBox="true"/>
          <p:nvPr/>
        </p:nvSpPr>
        <p:spPr>
          <a:xfrm rot="0">
            <a:off x="2592543" y="185452"/>
            <a:ext cx="14291959"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16C53"/>
                </a:solidFill>
                <a:latin typeface="Montserrat Ultra-Bold"/>
              </a:rPr>
              <a:t>THIẾT LẬP DỰ ÁN DATAMINING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584706" y="1742879"/>
            <a:ext cx="10868971" cy="9195596"/>
          </a:xfrm>
          <a:custGeom>
            <a:avLst/>
            <a:gdLst/>
            <a:ahLst/>
            <a:cxnLst/>
            <a:rect r="r" b="b" t="t" l="l"/>
            <a:pathLst>
              <a:path h="9195596" w="10868971">
                <a:moveTo>
                  <a:pt x="0" y="0"/>
                </a:moveTo>
                <a:lnTo>
                  <a:pt x="10868972" y="0"/>
                </a:lnTo>
                <a:lnTo>
                  <a:pt x="10868972" y="9195596"/>
                </a:lnTo>
                <a:lnTo>
                  <a:pt x="0" y="9195596"/>
                </a:lnTo>
                <a:lnTo>
                  <a:pt x="0" y="0"/>
                </a:lnTo>
                <a:close/>
              </a:path>
            </a:pathLst>
          </a:custGeom>
          <a:blipFill>
            <a:blip r:embed="rId4"/>
            <a:stretch>
              <a:fillRect l="0" t="0" r="0" b="0"/>
            </a:stretch>
          </a:blipFill>
        </p:spPr>
      </p:sp>
      <p:sp>
        <p:nvSpPr>
          <p:cNvPr name="TextBox 5" id="5"/>
          <p:cNvSpPr txBox="true"/>
          <p:nvPr/>
        </p:nvSpPr>
        <p:spPr>
          <a:xfrm rot="0">
            <a:off x="2592543" y="185452"/>
            <a:ext cx="14291959"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16C53"/>
                </a:solidFill>
                <a:latin typeface="Montserrat Ultra-Bold"/>
              </a:rPr>
              <a:t>THIẾT LẬP DỰ ÁN DATAMINING</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92953" y="2688107"/>
            <a:ext cx="15502093" cy="5640919"/>
          </a:xfrm>
          <a:custGeom>
            <a:avLst/>
            <a:gdLst/>
            <a:ahLst/>
            <a:cxnLst/>
            <a:rect r="r" b="b" t="t" l="l"/>
            <a:pathLst>
              <a:path h="5640919" w="15502093">
                <a:moveTo>
                  <a:pt x="0" y="0"/>
                </a:moveTo>
                <a:lnTo>
                  <a:pt x="15502094" y="0"/>
                </a:lnTo>
                <a:lnTo>
                  <a:pt x="15502094" y="5640919"/>
                </a:lnTo>
                <a:lnTo>
                  <a:pt x="0" y="5640919"/>
                </a:lnTo>
                <a:lnTo>
                  <a:pt x="0" y="0"/>
                </a:lnTo>
                <a:close/>
              </a:path>
            </a:pathLst>
          </a:custGeom>
          <a:blipFill>
            <a:blip r:embed="rId4"/>
            <a:stretch>
              <a:fillRect l="0" t="0" r="0" b="-4939"/>
            </a:stretch>
          </a:blipFill>
        </p:spPr>
      </p:sp>
      <p:sp>
        <p:nvSpPr>
          <p:cNvPr name="TextBox 5" id="5"/>
          <p:cNvSpPr txBox="true"/>
          <p:nvPr/>
        </p:nvSpPr>
        <p:spPr>
          <a:xfrm rot="0">
            <a:off x="2406772" y="185452"/>
            <a:ext cx="14291959"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16C53"/>
                </a:solidFill>
                <a:latin typeface="Montserrat Ultra-Bold"/>
              </a:rPr>
              <a:t>THIẾT LẬP DỰ ÁN DATAMINING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238718" y="3872309"/>
            <a:ext cx="8307593" cy="5805969"/>
            <a:chOff x="0" y="0"/>
            <a:chExt cx="11076790" cy="7741293"/>
          </a:xfrm>
        </p:grpSpPr>
        <p:pic>
          <p:nvPicPr>
            <p:cNvPr name="Picture 3" id="3"/>
            <p:cNvPicPr>
              <a:picLocks noChangeAspect="true"/>
            </p:cNvPicPr>
            <p:nvPr/>
          </p:nvPicPr>
          <p:blipFill>
            <a:blip r:embed="rId2"/>
            <a:srcRect l="7360" t="10601" r="7360" b="0"/>
            <a:stretch>
              <a:fillRect/>
            </a:stretch>
          </p:blipFill>
          <p:spPr>
            <a:xfrm flipH="false" flipV="false">
              <a:off x="0" y="0"/>
              <a:ext cx="11076790" cy="7741293"/>
            </a:xfrm>
            <a:prstGeom prst="rect">
              <a:avLst/>
            </a:prstGeom>
          </p:spPr>
        </p:pic>
      </p:grpSp>
      <p:sp>
        <p:nvSpPr>
          <p:cNvPr name="AutoShape 4" id="4"/>
          <p:cNvSpPr/>
          <p:nvPr/>
        </p:nvSpPr>
        <p:spPr>
          <a:xfrm rot="0">
            <a:off x="1238718" y="3300809"/>
            <a:ext cx="1360911" cy="0"/>
          </a:xfrm>
          <a:prstGeom prst="line">
            <a:avLst/>
          </a:prstGeom>
          <a:ln cap="flat" w="38100">
            <a:solidFill>
              <a:srgbClr val="33866A"/>
            </a:solidFill>
            <a:prstDash val="solid"/>
            <a:headEnd type="none" len="sm" w="sm"/>
            <a:tailEnd type="none" len="sm" w="sm"/>
          </a:ln>
        </p:spPr>
      </p:sp>
      <p:grpSp>
        <p:nvGrpSpPr>
          <p:cNvPr name="Group 5" id="5"/>
          <p:cNvGrpSpPr/>
          <p:nvPr/>
        </p:nvGrpSpPr>
        <p:grpSpPr>
          <a:xfrm rot="0">
            <a:off x="10393753" y="0"/>
            <a:ext cx="7894247" cy="10287000"/>
            <a:chOff x="0" y="0"/>
            <a:chExt cx="2079143" cy="2709333"/>
          </a:xfrm>
        </p:grpSpPr>
        <p:sp>
          <p:nvSpPr>
            <p:cNvPr name="Freeform 6" id="6"/>
            <p:cNvSpPr/>
            <p:nvPr/>
          </p:nvSpPr>
          <p:spPr>
            <a:xfrm flipH="false" flipV="false" rot="0">
              <a:off x="0" y="0"/>
              <a:ext cx="2079143" cy="2709333"/>
            </a:xfrm>
            <a:custGeom>
              <a:avLst/>
              <a:gdLst/>
              <a:ahLst/>
              <a:cxnLst/>
              <a:rect r="r" b="b" t="t" l="l"/>
              <a:pathLst>
                <a:path h="2709333" w="2079143">
                  <a:moveTo>
                    <a:pt x="0" y="0"/>
                  </a:moveTo>
                  <a:lnTo>
                    <a:pt x="2079143" y="0"/>
                  </a:lnTo>
                  <a:lnTo>
                    <a:pt x="2079143" y="2709333"/>
                  </a:lnTo>
                  <a:lnTo>
                    <a:pt x="0" y="2709333"/>
                  </a:lnTo>
                  <a:close/>
                </a:path>
              </a:pathLst>
            </a:custGeom>
            <a:solidFill>
              <a:srgbClr val="216C53"/>
            </a:solidFill>
          </p:spPr>
        </p:sp>
        <p:sp>
          <p:nvSpPr>
            <p:cNvPr name="TextBox 7" id="7"/>
            <p:cNvSpPr txBox="true"/>
            <p:nvPr/>
          </p:nvSpPr>
          <p:spPr>
            <a:xfrm>
              <a:off x="0" y="-38100"/>
              <a:ext cx="2079143" cy="274743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238718" y="1865529"/>
            <a:ext cx="6020028" cy="905877"/>
          </a:xfrm>
          <a:prstGeom prst="rect">
            <a:avLst/>
          </a:prstGeom>
        </p:spPr>
        <p:txBody>
          <a:bodyPr anchor="t" rtlCol="false" tIns="0" lIns="0" bIns="0" rIns="0">
            <a:spAutoFit/>
          </a:bodyPr>
          <a:lstStyle/>
          <a:p>
            <a:pPr algn="l">
              <a:lnSpc>
                <a:spcPts val="7081"/>
              </a:lnSpc>
            </a:pPr>
            <a:r>
              <a:rPr lang="en-US" sz="6157" spc="301">
                <a:solidFill>
                  <a:srgbClr val="568D6B"/>
                </a:solidFill>
                <a:latin typeface="Montserrat Ultra-Bold"/>
              </a:rPr>
              <a:t>TỔNG QUAN</a:t>
            </a:r>
          </a:p>
        </p:txBody>
      </p:sp>
      <p:sp>
        <p:nvSpPr>
          <p:cNvPr name="TextBox 11" id="11"/>
          <p:cNvSpPr txBox="true"/>
          <p:nvPr/>
        </p:nvSpPr>
        <p:spPr>
          <a:xfrm rot="0">
            <a:off x="11234613" y="1535510"/>
            <a:ext cx="6212526" cy="6776980"/>
          </a:xfrm>
          <a:prstGeom prst="rect">
            <a:avLst/>
          </a:prstGeom>
        </p:spPr>
        <p:txBody>
          <a:bodyPr anchor="t" rtlCol="false" tIns="0" lIns="0" bIns="0" rIns="0">
            <a:spAutoFit/>
          </a:bodyPr>
          <a:lstStyle/>
          <a:p>
            <a:pPr algn="l">
              <a:lnSpc>
                <a:spcPts val="4129"/>
              </a:lnSpc>
            </a:pPr>
          </a:p>
          <a:p>
            <a:pPr algn="l" marL="560761" indent="-280380" lvl="1">
              <a:lnSpc>
                <a:spcPts val="4129"/>
              </a:lnSpc>
              <a:buFont typeface="Arial"/>
              <a:buChar char="•"/>
            </a:pPr>
            <a:r>
              <a:rPr lang="en-US" sz="2597">
                <a:solidFill>
                  <a:srgbClr val="FFFEF2"/>
                </a:solidFill>
                <a:latin typeface="Montserrat"/>
              </a:rPr>
              <a:t>Ngành nội thất Việt Nam được đánh giá là một trong những ngành có tốc độ tăng trưởng cao nhất trong khu vực Đông Nam Á, với mức tăng trưởng trung bình 15-20%/năm.</a:t>
            </a:r>
          </a:p>
          <a:p>
            <a:pPr algn="l">
              <a:lnSpc>
                <a:spcPts val="4129"/>
              </a:lnSpc>
            </a:pPr>
          </a:p>
          <a:p>
            <a:pPr algn="l" marL="560761" indent="-280380" lvl="1">
              <a:lnSpc>
                <a:spcPts val="4129"/>
              </a:lnSpc>
              <a:buFont typeface="Arial"/>
              <a:buChar char="•"/>
            </a:pPr>
            <a:r>
              <a:rPr lang="en-US" sz="2597">
                <a:solidFill>
                  <a:srgbClr val="FFFEF2"/>
                </a:solidFill>
                <a:latin typeface="Montserrat"/>
              </a:rPr>
              <a:t>Nhu cầu về nội thất ngày càng tăng cao do sự gia tăng thu nhập của người dân, cùng với việc chú trọng hơn vào chất lượng cuộc sống.</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129082" y="2073549"/>
            <a:ext cx="12029837" cy="10015362"/>
          </a:xfrm>
          <a:custGeom>
            <a:avLst/>
            <a:gdLst/>
            <a:ahLst/>
            <a:cxnLst/>
            <a:rect r="r" b="b" t="t" l="l"/>
            <a:pathLst>
              <a:path h="10015362" w="12029837">
                <a:moveTo>
                  <a:pt x="0" y="0"/>
                </a:moveTo>
                <a:lnTo>
                  <a:pt x="12029836" y="0"/>
                </a:lnTo>
                <a:lnTo>
                  <a:pt x="12029836" y="10015361"/>
                </a:lnTo>
                <a:lnTo>
                  <a:pt x="0" y="10015361"/>
                </a:lnTo>
                <a:lnTo>
                  <a:pt x="0" y="0"/>
                </a:lnTo>
                <a:close/>
              </a:path>
            </a:pathLst>
          </a:custGeom>
          <a:blipFill>
            <a:blip r:embed="rId4"/>
            <a:stretch>
              <a:fillRect l="0" t="0" r="0" b="0"/>
            </a:stretch>
          </a:blipFill>
        </p:spPr>
      </p:sp>
      <p:sp>
        <p:nvSpPr>
          <p:cNvPr name="TextBox 5" id="5"/>
          <p:cNvSpPr txBox="true"/>
          <p:nvPr/>
        </p:nvSpPr>
        <p:spPr>
          <a:xfrm rot="0">
            <a:off x="2406772" y="185452"/>
            <a:ext cx="14291959"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16C53"/>
                </a:solidFill>
                <a:latin typeface="Montserrat Ultra-Bold"/>
              </a:rPr>
              <a:t>THIẾT LẬP DỰ ÁN DATAMINING</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040560" y="1910080"/>
            <a:ext cx="14843941" cy="7348220"/>
          </a:xfrm>
          <a:custGeom>
            <a:avLst/>
            <a:gdLst/>
            <a:ahLst/>
            <a:cxnLst/>
            <a:rect r="r" b="b" t="t" l="l"/>
            <a:pathLst>
              <a:path h="7348220" w="14843941">
                <a:moveTo>
                  <a:pt x="0" y="0"/>
                </a:moveTo>
                <a:lnTo>
                  <a:pt x="14843942" y="0"/>
                </a:lnTo>
                <a:lnTo>
                  <a:pt x="14843942" y="7348220"/>
                </a:lnTo>
                <a:lnTo>
                  <a:pt x="0" y="7348220"/>
                </a:lnTo>
                <a:lnTo>
                  <a:pt x="0" y="0"/>
                </a:lnTo>
                <a:close/>
              </a:path>
            </a:pathLst>
          </a:custGeom>
          <a:blipFill>
            <a:blip r:embed="rId4"/>
            <a:stretch>
              <a:fillRect l="0" t="0" r="0" b="0"/>
            </a:stretch>
          </a:blipFill>
        </p:spPr>
      </p:sp>
      <p:sp>
        <p:nvSpPr>
          <p:cNvPr name="TextBox 5" id="5"/>
          <p:cNvSpPr txBox="true"/>
          <p:nvPr/>
        </p:nvSpPr>
        <p:spPr>
          <a:xfrm rot="0">
            <a:off x="2406772" y="185452"/>
            <a:ext cx="14291959"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16C53"/>
                </a:solidFill>
                <a:latin typeface="Montserrat Ultra-Bold"/>
              </a:rPr>
              <a:t>THIẾT LẬP DỰ ÁN DATAMINING</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67549" y="1458747"/>
            <a:ext cx="11913166" cy="8828253"/>
          </a:xfrm>
          <a:custGeom>
            <a:avLst/>
            <a:gdLst/>
            <a:ahLst/>
            <a:cxnLst/>
            <a:rect r="r" b="b" t="t" l="l"/>
            <a:pathLst>
              <a:path h="8828253" w="11913166">
                <a:moveTo>
                  <a:pt x="0" y="0"/>
                </a:moveTo>
                <a:lnTo>
                  <a:pt x="11913166" y="0"/>
                </a:lnTo>
                <a:lnTo>
                  <a:pt x="11913166" y="8828253"/>
                </a:lnTo>
                <a:lnTo>
                  <a:pt x="0" y="8828253"/>
                </a:lnTo>
                <a:lnTo>
                  <a:pt x="0" y="0"/>
                </a:lnTo>
                <a:close/>
              </a:path>
            </a:pathLst>
          </a:custGeom>
          <a:blipFill>
            <a:blip r:embed="rId4"/>
            <a:stretch>
              <a:fillRect l="0" t="0" r="0" b="0"/>
            </a:stretch>
          </a:blipFill>
        </p:spPr>
      </p:sp>
      <p:sp>
        <p:nvSpPr>
          <p:cNvPr name="TextBox 5" id="5"/>
          <p:cNvSpPr txBox="true"/>
          <p:nvPr/>
        </p:nvSpPr>
        <p:spPr>
          <a:xfrm rot="0">
            <a:off x="2406772" y="185452"/>
            <a:ext cx="14291959"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16C53"/>
                </a:solidFill>
                <a:latin typeface="Montserrat Ultra-Bold"/>
              </a:rPr>
              <a:t> CÂY QUYẾT ĐỊNH</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19359" y="1305203"/>
            <a:ext cx="17259300" cy="8280048"/>
          </a:xfrm>
          <a:custGeom>
            <a:avLst/>
            <a:gdLst/>
            <a:ahLst/>
            <a:cxnLst/>
            <a:rect r="r" b="b" t="t" l="l"/>
            <a:pathLst>
              <a:path h="8280048" w="17259300">
                <a:moveTo>
                  <a:pt x="0" y="0"/>
                </a:moveTo>
                <a:lnTo>
                  <a:pt x="17259300" y="0"/>
                </a:lnTo>
                <a:lnTo>
                  <a:pt x="17259300" y="8280048"/>
                </a:lnTo>
                <a:lnTo>
                  <a:pt x="0" y="8280048"/>
                </a:lnTo>
                <a:lnTo>
                  <a:pt x="0" y="0"/>
                </a:lnTo>
                <a:close/>
              </a:path>
            </a:pathLst>
          </a:custGeom>
          <a:blipFill>
            <a:blip r:embed="rId4"/>
            <a:stretch>
              <a:fillRect l="0" t="0" r="0" b="0"/>
            </a:stretch>
          </a:blipFill>
        </p:spPr>
      </p:sp>
      <p:sp>
        <p:nvSpPr>
          <p:cNvPr name="TextBox 5" id="5"/>
          <p:cNvSpPr txBox="true"/>
          <p:nvPr/>
        </p:nvSpPr>
        <p:spPr>
          <a:xfrm rot="0">
            <a:off x="2406772" y="185452"/>
            <a:ext cx="14291959"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16C53"/>
                </a:solidFill>
                <a:latin typeface="Montserrat Ultra-Bold"/>
              </a:rPr>
              <a:t> CÂY QUYẾT ĐỊNH</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01864" y="1710529"/>
            <a:ext cx="17284273" cy="7172973"/>
          </a:xfrm>
          <a:custGeom>
            <a:avLst/>
            <a:gdLst/>
            <a:ahLst/>
            <a:cxnLst/>
            <a:rect r="r" b="b" t="t" l="l"/>
            <a:pathLst>
              <a:path h="7172973" w="17284273">
                <a:moveTo>
                  <a:pt x="0" y="0"/>
                </a:moveTo>
                <a:lnTo>
                  <a:pt x="17284272" y="0"/>
                </a:lnTo>
                <a:lnTo>
                  <a:pt x="17284272" y="7172973"/>
                </a:lnTo>
                <a:lnTo>
                  <a:pt x="0" y="7172973"/>
                </a:lnTo>
                <a:lnTo>
                  <a:pt x="0" y="0"/>
                </a:lnTo>
                <a:close/>
              </a:path>
            </a:pathLst>
          </a:custGeom>
          <a:blipFill>
            <a:blip r:embed="rId4"/>
            <a:stretch>
              <a:fillRect l="0" t="0" r="0" b="0"/>
            </a:stretch>
          </a:blipFill>
        </p:spPr>
      </p:sp>
      <p:sp>
        <p:nvSpPr>
          <p:cNvPr name="TextBox 5" id="5"/>
          <p:cNvSpPr txBox="true"/>
          <p:nvPr/>
        </p:nvSpPr>
        <p:spPr>
          <a:xfrm rot="0">
            <a:off x="2406772" y="185452"/>
            <a:ext cx="14291959"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16C53"/>
                </a:solidFill>
                <a:latin typeface="Montserrat Ultra-Bold"/>
              </a:rPr>
              <a:t> CLUSTERING</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955679" y="1567670"/>
            <a:ext cx="15194144" cy="8249795"/>
          </a:xfrm>
          <a:custGeom>
            <a:avLst/>
            <a:gdLst/>
            <a:ahLst/>
            <a:cxnLst/>
            <a:rect r="r" b="b" t="t" l="l"/>
            <a:pathLst>
              <a:path h="8249795" w="15194144">
                <a:moveTo>
                  <a:pt x="0" y="0"/>
                </a:moveTo>
                <a:lnTo>
                  <a:pt x="15194144" y="0"/>
                </a:lnTo>
                <a:lnTo>
                  <a:pt x="15194144" y="8249795"/>
                </a:lnTo>
                <a:lnTo>
                  <a:pt x="0" y="8249795"/>
                </a:lnTo>
                <a:lnTo>
                  <a:pt x="0" y="0"/>
                </a:lnTo>
                <a:close/>
              </a:path>
            </a:pathLst>
          </a:custGeom>
          <a:blipFill>
            <a:blip r:embed="rId4"/>
            <a:stretch>
              <a:fillRect l="0" t="-618" r="0" b="-618"/>
            </a:stretch>
          </a:blipFill>
        </p:spPr>
      </p:sp>
      <p:sp>
        <p:nvSpPr>
          <p:cNvPr name="TextBox 5" id="5"/>
          <p:cNvSpPr txBox="true"/>
          <p:nvPr/>
        </p:nvSpPr>
        <p:spPr>
          <a:xfrm rot="0">
            <a:off x="2406772" y="185452"/>
            <a:ext cx="14291959"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16C53"/>
                </a:solidFill>
                <a:latin typeface="Montserrat Ultra-Bold"/>
              </a:rPr>
              <a:t> NAIVE BAYES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1176843" y="0"/>
            <a:ext cx="7111157" cy="10287000"/>
            <a:chOff x="0" y="0"/>
            <a:chExt cx="9481543" cy="13716000"/>
          </a:xfrm>
        </p:grpSpPr>
        <p:pic>
          <p:nvPicPr>
            <p:cNvPr name="Picture 3" id="3"/>
            <p:cNvPicPr>
              <a:picLocks noChangeAspect="true"/>
            </p:cNvPicPr>
            <p:nvPr/>
          </p:nvPicPr>
          <p:blipFill>
            <a:blip r:embed="rId2"/>
            <a:srcRect l="42781" t="2007" r="12058" b="0"/>
            <a:stretch>
              <a:fillRect/>
            </a:stretch>
          </p:blipFill>
          <p:spPr>
            <a:xfrm flipH="false" flipV="false">
              <a:off x="0" y="0"/>
              <a:ext cx="9481543" cy="13716000"/>
            </a:xfrm>
            <a:prstGeom prst="rect">
              <a:avLst/>
            </a:prstGeom>
          </p:spPr>
        </p:pic>
      </p:grpSp>
      <p:sp>
        <p:nvSpPr>
          <p:cNvPr name="AutoShape 4" id="4"/>
          <p:cNvSpPr/>
          <p:nvPr/>
        </p:nvSpPr>
        <p:spPr>
          <a:xfrm rot="0">
            <a:off x="1238718" y="2594606"/>
            <a:ext cx="1360911" cy="0"/>
          </a:xfrm>
          <a:prstGeom prst="line">
            <a:avLst/>
          </a:prstGeom>
          <a:ln cap="flat" w="38100">
            <a:solidFill>
              <a:srgbClr val="33866A"/>
            </a:solidFill>
            <a:prstDash val="solid"/>
            <a:headEnd type="none" len="sm" w="sm"/>
            <a:tailEnd type="none" len="sm" w="sm"/>
          </a:ln>
        </p:spPr>
      </p:sp>
      <p:grpSp>
        <p:nvGrpSpPr>
          <p:cNvPr name="Group 5" id="5"/>
          <p:cNvGrpSpPr/>
          <p:nvPr/>
        </p:nvGrpSpPr>
        <p:grpSpPr>
          <a:xfrm rot="0">
            <a:off x="0" y="8642033"/>
            <a:ext cx="11176843" cy="1644967"/>
            <a:chOff x="0" y="0"/>
            <a:chExt cx="2943695" cy="433242"/>
          </a:xfrm>
        </p:grpSpPr>
        <p:sp>
          <p:nvSpPr>
            <p:cNvPr name="Freeform 6" id="6"/>
            <p:cNvSpPr/>
            <p:nvPr/>
          </p:nvSpPr>
          <p:spPr>
            <a:xfrm flipH="false" flipV="false" rot="0">
              <a:off x="0" y="0"/>
              <a:ext cx="2943695" cy="433242"/>
            </a:xfrm>
            <a:custGeom>
              <a:avLst/>
              <a:gdLst/>
              <a:ahLst/>
              <a:cxnLst/>
              <a:rect r="r" b="b" t="t" l="l"/>
              <a:pathLst>
                <a:path h="433242" w="2943695">
                  <a:moveTo>
                    <a:pt x="0" y="0"/>
                  </a:moveTo>
                  <a:lnTo>
                    <a:pt x="2943695" y="0"/>
                  </a:lnTo>
                  <a:lnTo>
                    <a:pt x="2943695" y="433242"/>
                  </a:lnTo>
                  <a:lnTo>
                    <a:pt x="0" y="433242"/>
                  </a:lnTo>
                  <a:close/>
                </a:path>
              </a:pathLst>
            </a:custGeom>
            <a:solidFill>
              <a:srgbClr val="216C53"/>
            </a:solidFill>
          </p:spPr>
        </p:sp>
        <p:sp>
          <p:nvSpPr>
            <p:cNvPr name="TextBox 7" id="7"/>
            <p:cNvSpPr txBox="true"/>
            <p:nvPr/>
          </p:nvSpPr>
          <p:spPr>
            <a:xfrm>
              <a:off x="0" y="-66675"/>
              <a:ext cx="2943695" cy="499917"/>
            </a:xfrm>
            <a:prstGeom prst="rect">
              <a:avLst/>
            </a:prstGeom>
          </p:spPr>
          <p:txBody>
            <a:bodyPr anchor="ctr" rtlCol="false" tIns="50800" lIns="50800" bIns="50800" rIns="50800"/>
            <a:lstStyle/>
            <a:p>
              <a:pPr algn="ctr">
                <a:lnSpc>
                  <a:spcPts val="3175"/>
                </a:lnSpc>
              </a:pPr>
            </a:p>
          </p:txBody>
        </p:sp>
      </p:grpSp>
      <p:sp>
        <p:nvSpPr>
          <p:cNvPr name="TextBox 8" id="8"/>
          <p:cNvSpPr txBox="true"/>
          <p:nvPr/>
        </p:nvSpPr>
        <p:spPr>
          <a:xfrm rot="0">
            <a:off x="2178226" y="3630062"/>
            <a:ext cx="6820391" cy="1801227"/>
          </a:xfrm>
          <a:prstGeom prst="rect">
            <a:avLst/>
          </a:prstGeom>
        </p:spPr>
        <p:txBody>
          <a:bodyPr anchor="t" rtlCol="false" tIns="0" lIns="0" bIns="0" rIns="0">
            <a:spAutoFit/>
          </a:bodyPr>
          <a:lstStyle/>
          <a:p>
            <a:pPr algn="ctr">
              <a:lnSpc>
                <a:spcPts val="7081"/>
              </a:lnSpc>
            </a:pPr>
            <a:r>
              <a:rPr lang="en-US" sz="6157" spc="301">
                <a:solidFill>
                  <a:srgbClr val="216C53"/>
                </a:solidFill>
                <a:latin typeface="Montserrat Ultra-Bold"/>
              </a:rPr>
              <a:t>THANK FOR</a:t>
            </a:r>
            <a:r>
              <a:rPr lang="en-US" sz="6157" spc="301">
                <a:solidFill>
                  <a:srgbClr val="2C6D44"/>
                </a:solidFill>
                <a:latin typeface="Montserrat Ultra-Bold"/>
              </a:rPr>
              <a:t> </a:t>
            </a:r>
          </a:p>
          <a:p>
            <a:pPr algn="ctr">
              <a:lnSpc>
                <a:spcPts val="7081"/>
              </a:lnSpc>
            </a:pPr>
            <a:r>
              <a:rPr lang="en-US" sz="6157" spc="301">
                <a:solidFill>
                  <a:srgbClr val="33866A"/>
                </a:solidFill>
                <a:latin typeface="Montserrat Ultra-Bold"/>
              </a:rPr>
              <a:t>WATCHING</a:t>
            </a:r>
          </a:p>
        </p:txBody>
      </p:sp>
      <p:sp>
        <p:nvSpPr>
          <p:cNvPr name="Freeform 9" id="9"/>
          <p:cNvSpPr/>
          <p:nvPr/>
        </p:nvSpPr>
        <p:spPr>
          <a:xfrm flipH="true" flipV="false" rot="-5400000">
            <a:off x="0" y="0"/>
            <a:ext cx="1939597" cy="1939597"/>
          </a:xfrm>
          <a:custGeom>
            <a:avLst/>
            <a:gdLst/>
            <a:ahLst/>
            <a:cxnLst/>
            <a:rect r="r" b="b" t="t" l="l"/>
            <a:pathLst>
              <a:path h="1939597" w="1939597">
                <a:moveTo>
                  <a:pt x="1939597" y="0"/>
                </a:moveTo>
                <a:lnTo>
                  <a:pt x="0" y="0"/>
                </a:lnTo>
                <a:lnTo>
                  <a:pt x="0" y="1939597"/>
                </a:lnTo>
                <a:lnTo>
                  <a:pt x="1939597" y="1939597"/>
                </a:lnTo>
                <a:lnTo>
                  <a:pt x="193959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false" rot="5400000">
            <a:off x="8785963" y="6400070"/>
            <a:ext cx="1842474" cy="1842474"/>
          </a:xfrm>
          <a:custGeom>
            <a:avLst/>
            <a:gdLst/>
            <a:ahLst/>
            <a:cxnLst/>
            <a:rect r="r" b="b" t="t" l="l"/>
            <a:pathLst>
              <a:path h="1842474" w="1842474">
                <a:moveTo>
                  <a:pt x="1842474" y="0"/>
                </a:moveTo>
                <a:lnTo>
                  <a:pt x="0" y="0"/>
                </a:lnTo>
                <a:lnTo>
                  <a:pt x="0" y="1842474"/>
                </a:lnTo>
                <a:lnTo>
                  <a:pt x="1842474" y="1842474"/>
                </a:lnTo>
                <a:lnTo>
                  <a:pt x="184247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true" flipV="false" rot="-5400000">
            <a:off x="660033" y="674060"/>
            <a:ext cx="1939597" cy="1939597"/>
          </a:xfrm>
          <a:custGeom>
            <a:avLst/>
            <a:gdLst/>
            <a:ahLst/>
            <a:cxnLst/>
            <a:rect r="r" b="b" t="t" l="l"/>
            <a:pathLst>
              <a:path h="1939597" w="1939597">
                <a:moveTo>
                  <a:pt x="1939596" y="0"/>
                </a:moveTo>
                <a:lnTo>
                  <a:pt x="0" y="0"/>
                </a:lnTo>
                <a:lnTo>
                  <a:pt x="0" y="1939596"/>
                </a:lnTo>
                <a:lnTo>
                  <a:pt x="1939596" y="1939596"/>
                </a:lnTo>
                <a:lnTo>
                  <a:pt x="193959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true" flipV="false" rot="5400000">
            <a:off x="9334369" y="6799559"/>
            <a:ext cx="1842474" cy="1842474"/>
          </a:xfrm>
          <a:custGeom>
            <a:avLst/>
            <a:gdLst/>
            <a:ahLst/>
            <a:cxnLst/>
            <a:rect r="r" b="b" t="t" l="l"/>
            <a:pathLst>
              <a:path h="1842474" w="1842474">
                <a:moveTo>
                  <a:pt x="1842474" y="0"/>
                </a:moveTo>
                <a:lnTo>
                  <a:pt x="0" y="0"/>
                </a:lnTo>
                <a:lnTo>
                  <a:pt x="0" y="1842474"/>
                </a:lnTo>
                <a:lnTo>
                  <a:pt x="1842474" y="1842474"/>
                </a:lnTo>
                <a:lnTo>
                  <a:pt x="184247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4394474"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grpSp>
        <p:nvGrpSpPr>
          <p:cNvPr name="Group 5" id="5"/>
          <p:cNvGrpSpPr/>
          <p:nvPr/>
        </p:nvGrpSpPr>
        <p:grpSpPr>
          <a:xfrm rot="0">
            <a:off x="11529649" y="1181568"/>
            <a:ext cx="5354853" cy="7710903"/>
            <a:chOff x="0" y="0"/>
            <a:chExt cx="7139804" cy="10281203"/>
          </a:xfrm>
        </p:grpSpPr>
        <p:pic>
          <p:nvPicPr>
            <p:cNvPr name="Picture 6" id="6"/>
            <p:cNvPicPr>
              <a:picLocks noChangeAspect="true"/>
            </p:cNvPicPr>
            <p:nvPr/>
          </p:nvPicPr>
          <p:blipFill>
            <a:blip r:embed="rId2"/>
            <a:srcRect l="0" t="2000" r="0" b="2000"/>
            <a:stretch>
              <a:fillRect/>
            </a:stretch>
          </p:blipFill>
          <p:spPr>
            <a:xfrm flipH="false" flipV="false">
              <a:off x="0" y="0"/>
              <a:ext cx="7139804" cy="10281203"/>
            </a:xfrm>
            <a:prstGeom prst="rect">
              <a:avLst/>
            </a:prstGeom>
          </p:spPr>
        </p:pic>
      </p:grpSp>
      <p:sp>
        <p:nvSpPr>
          <p:cNvPr name="AutoShape 7" id="7"/>
          <p:cNvSpPr/>
          <p:nvPr/>
        </p:nvSpPr>
        <p:spPr>
          <a:xfrm>
            <a:off x="1726367" y="1777836"/>
            <a:ext cx="1360911" cy="0"/>
          </a:xfrm>
          <a:prstGeom prst="line">
            <a:avLst/>
          </a:prstGeom>
          <a:ln cap="flat" w="38100">
            <a:solidFill>
              <a:srgbClr val="33866A"/>
            </a:solidFill>
            <a:prstDash val="solid"/>
            <a:headEnd type="none" len="sm" w="sm"/>
            <a:tailEnd type="none" len="sm" w="sm"/>
          </a:ln>
        </p:spPr>
      </p:sp>
      <p:sp>
        <p:nvSpPr>
          <p:cNvPr name="TextBox 8" id="8"/>
          <p:cNvSpPr txBox="true"/>
          <p:nvPr/>
        </p:nvSpPr>
        <p:spPr>
          <a:xfrm rot="0">
            <a:off x="1726367" y="471908"/>
            <a:ext cx="6205799" cy="905877"/>
          </a:xfrm>
          <a:prstGeom prst="rect">
            <a:avLst/>
          </a:prstGeom>
        </p:spPr>
        <p:txBody>
          <a:bodyPr anchor="t" rtlCol="false" tIns="0" lIns="0" bIns="0" rIns="0">
            <a:spAutoFit/>
          </a:bodyPr>
          <a:lstStyle/>
          <a:p>
            <a:pPr algn="l">
              <a:lnSpc>
                <a:spcPts val="7081"/>
              </a:lnSpc>
            </a:pPr>
            <a:r>
              <a:rPr lang="en-US" sz="6157" spc="301">
                <a:solidFill>
                  <a:srgbClr val="216C53"/>
                </a:solidFill>
                <a:latin typeface="Montserrat Bold"/>
              </a:rPr>
              <a:t>BỘ DỮ LIỆU</a:t>
            </a:r>
          </a:p>
        </p:txBody>
      </p:sp>
      <p:sp>
        <p:nvSpPr>
          <p:cNvPr name="TextBox 9" id="9"/>
          <p:cNvSpPr txBox="true"/>
          <p:nvPr/>
        </p:nvSpPr>
        <p:spPr>
          <a:xfrm rot="0">
            <a:off x="1556286" y="2992092"/>
            <a:ext cx="6205799" cy="504577"/>
          </a:xfrm>
          <a:prstGeom prst="rect">
            <a:avLst/>
          </a:prstGeom>
        </p:spPr>
        <p:txBody>
          <a:bodyPr anchor="t" rtlCol="false" tIns="0" lIns="0" bIns="0" rIns="0">
            <a:spAutoFit/>
          </a:bodyPr>
          <a:lstStyle/>
          <a:p>
            <a:pPr algn="l" marL="582350" indent="-291175" lvl="1">
              <a:lnSpc>
                <a:spcPts val="4288"/>
              </a:lnSpc>
              <a:buFont typeface="Arial"/>
              <a:buChar char="•"/>
            </a:pPr>
            <a:r>
              <a:rPr lang="en-US" sz="2697">
                <a:solidFill>
                  <a:srgbClr val="216C53"/>
                </a:solidFill>
                <a:latin typeface="Montserrat"/>
              </a:rPr>
              <a:t>Năm cập nhật gần nhất: 2024</a:t>
            </a:r>
          </a:p>
        </p:txBody>
      </p:sp>
      <p:sp>
        <p:nvSpPr>
          <p:cNvPr name="TextBox 10" id="10"/>
          <p:cNvSpPr txBox="true"/>
          <p:nvPr/>
        </p:nvSpPr>
        <p:spPr>
          <a:xfrm rot="0">
            <a:off x="1556286" y="2268831"/>
            <a:ext cx="7509790" cy="504577"/>
          </a:xfrm>
          <a:prstGeom prst="rect">
            <a:avLst/>
          </a:prstGeom>
        </p:spPr>
        <p:txBody>
          <a:bodyPr anchor="t" rtlCol="false" tIns="0" lIns="0" bIns="0" rIns="0">
            <a:spAutoFit/>
          </a:bodyPr>
          <a:lstStyle/>
          <a:p>
            <a:pPr algn="l" marL="582350" indent="-291175" lvl="1">
              <a:lnSpc>
                <a:spcPts val="4288"/>
              </a:lnSpc>
              <a:buFont typeface="Arial"/>
              <a:buChar char="•"/>
            </a:pPr>
            <a:r>
              <a:rPr lang="en-US" sz="2697">
                <a:solidFill>
                  <a:srgbClr val="216C53"/>
                </a:solidFill>
                <a:latin typeface="Montserrat"/>
              </a:rPr>
              <a:t>Tên dataset: Sales for Furniture Store</a:t>
            </a:r>
          </a:p>
        </p:txBody>
      </p:sp>
      <p:sp>
        <p:nvSpPr>
          <p:cNvPr name="Freeform 11" id="11"/>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556286" y="3715353"/>
            <a:ext cx="8159989" cy="1047502"/>
          </a:xfrm>
          <a:prstGeom prst="rect">
            <a:avLst/>
          </a:prstGeom>
        </p:spPr>
        <p:txBody>
          <a:bodyPr anchor="t" rtlCol="false" tIns="0" lIns="0" bIns="0" rIns="0">
            <a:spAutoFit/>
          </a:bodyPr>
          <a:lstStyle/>
          <a:p>
            <a:pPr algn="l" marL="582350" indent="-291175" lvl="1">
              <a:lnSpc>
                <a:spcPts val="4288"/>
              </a:lnSpc>
              <a:buFont typeface="Arial"/>
              <a:buChar char="•"/>
            </a:pPr>
            <a:r>
              <a:rPr lang="en-US" sz="2697">
                <a:solidFill>
                  <a:srgbClr val="216C53"/>
                </a:solidFill>
                <a:latin typeface="Montserrat"/>
              </a:rPr>
              <a:t>Bộ dữ liệu gồm 2,121 dòng dữ liệu và 21 cột thuộc tính</a:t>
            </a:r>
          </a:p>
        </p:txBody>
      </p:sp>
      <p:sp>
        <p:nvSpPr>
          <p:cNvPr name="TextBox 14" id="14"/>
          <p:cNvSpPr txBox="true"/>
          <p:nvPr/>
        </p:nvSpPr>
        <p:spPr>
          <a:xfrm rot="0">
            <a:off x="1556286" y="5048250"/>
            <a:ext cx="7936035" cy="4305052"/>
          </a:xfrm>
          <a:prstGeom prst="rect">
            <a:avLst/>
          </a:prstGeom>
        </p:spPr>
        <p:txBody>
          <a:bodyPr anchor="t" rtlCol="false" tIns="0" lIns="0" bIns="0" rIns="0">
            <a:spAutoFit/>
          </a:bodyPr>
          <a:lstStyle/>
          <a:p>
            <a:pPr algn="l" marL="582350" indent="-291175" lvl="1">
              <a:lnSpc>
                <a:spcPts val="4288"/>
              </a:lnSpc>
              <a:buFont typeface="Arial"/>
              <a:buChar char="•"/>
            </a:pPr>
            <a:r>
              <a:rPr lang="en-US" sz="2697">
                <a:solidFill>
                  <a:srgbClr val="216C53"/>
                </a:solidFill>
                <a:latin typeface="Montserrat"/>
              </a:rPr>
              <a:t>Bộ dữ liệu thu thập các thông tin chi tiết về việc kinh doanh như thông tin chung của đơn hàng như: Thông tin về khách hàng, loại hình giao hàng, địa chỉ giao hàng,… và thông tin chi tiết khác như: Chi tiết đơn hàng, doanh số, dữ liệu khuyến mãi của một cửa hàng bán nội thất trong vòng 10 năm trở lại đây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188602"/>
            <a:chOff x="0" y="0"/>
            <a:chExt cx="4816593" cy="576422"/>
          </a:xfrm>
        </p:grpSpPr>
        <p:sp>
          <p:nvSpPr>
            <p:cNvPr name="Freeform 3" id="3"/>
            <p:cNvSpPr/>
            <p:nvPr/>
          </p:nvSpPr>
          <p:spPr>
            <a:xfrm flipH="false" flipV="false" rot="0">
              <a:off x="0" y="0"/>
              <a:ext cx="4816592" cy="576422"/>
            </a:xfrm>
            <a:custGeom>
              <a:avLst/>
              <a:gdLst/>
              <a:ahLst/>
              <a:cxnLst/>
              <a:rect r="r" b="b" t="t" l="l"/>
              <a:pathLst>
                <a:path h="576422" w="4816592">
                  <a:moveTo>
                    <a:pt x="0" y="0"/>
                  </a:moveTo>
                  <a:lnTo>
                    <a:pt x="4816592" y="0"/>
                  </a:lnTo>
                  <a:lnTo>
                    <a:pt x="4816592" y="576422"/>
                  </a:lnTo>
                  <a:lnTo>
                    <a:pt x="0" y="576422"/>
                  </a:lnTo>
                  <a:close/>
                </a:path>
              </a:pathLst>
            </a:custGeom>
            <a:solidFill>
              <a:srgbClr val="216C53"/>
            </a:solidFill>
          </p:spPr>
        </p:sp>
        <p:sp>
          <p:nvSpPr>
            <p:cNvPr name="TextBox 4" id="4"/>
            <p:cNvSpPr txBox="true"/>
            <p:nvPr/>
          </p:nvSpPr>
          <p:spPr>
            <a:xfrm>
              <a:off x="0" y="-47625"/>
              <a:ext cx="4816593" cy="624047"/>
            </a:xfrm>
            <a:prstGeom prst="rect">
              <a:avLst/>
            </a:prstGeom>
          </p:spPr>
          <p:txBody>
            <a:bodyPr anchor="ctr" rtlCol="false" tIns="50800" lIns="50800" bIns="50800" rIns="50800"/>
            <a:lstStyle/>
            <a:p>
              <a:pPr algn="ctr">
                <a:lnSpc>
                  <a:spcPts val="3219"/>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902737" y="2405551"/>
            <a:ext cx="10482525" cy="7533477"/>
          </a:xfrm>
          <a:custGeom>
            <a:avLst/>
            <a:gdLst/>
            <a:ahLst/>
            <a:cxnLst/>
            <a:rect r="r" b="b" t="t" l="l"/>
            <a:pathLst>
              <a:path h="7533477" w="10482525">
                <a:moveTo>
                  <a:pt x="0" y="0"/>
                </a:moveTo>
                <a:lnTo>
                  <a:pt x="10482526" y="0"/>
                </a:lnTo>
                <a:lnTo>
                  <a:pt x="10482526" y="7533477"/>
                </a:lnTo>
                <a:lnTo>
                  <a:pt x="0" y="7533477"/>
                </a:lnTo>
                <a:lnTo>
                  <a:pt x="0" y="0"/>
                </a:lnTo>
                <a:close/>
              </a:path>
            </a:pathLst>
          </a:custGeom>
          <a:blipFill>
            <a:blip r:embed="rId6"/>
            <a:stretch>
              <a:fillRect l="0" t="0" r="0" b="0"/>
            </a:stretch>
          </a:blipFill>
        </p:spPr>
      </p:sp>
      <p:sp>
        <p:nvSpPr>
          <p:cNvPr name="TextBox 8" id="8"/>
          <p:cNvSpPr txBox="true"/>
          <p:nvPr/>
        </p:nvSpPr>
        <p:spPr>
          <a:xfrm rot="0">
            <a:off x="4012264" y="505756"/>
            <a:ext cx="1026347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FFFEF2"/>
                </a:solidFill>
                <a:latin typeface="Montserrat Ultra-Bold"/>
              </a:rPr>
              <a:t>MÔ HÌNH BÔNG TUYẾT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238718" y="5684458"/>
            <a:ext cx="8307593" cy="3739167"/>
            <a:chOff x="0" y="0"/>
            <a:chExt cx="11076790" cy="4985557"/>
          </a:xfrm>
        </p:grpSpPr>
        <p:pic>
          <p:nvPicPr>
            <p:cNvPr name="Picture 3" id="3"/>
            <p:cNvPicPr>
              <a:picLocks noChangeAspect="true"/>
            </p:cNvPicPr>
            <p:nvPr/>
          </p:nvPicPr>
          <p:blipFill>
            <a:blip r:embed="rId2"/>
            <a:srcRect l="0" t="21544" r="0" b="10942"/>
            <a:stretch>
              <a:fillRect/>
            </a:stretch>
          </p:blipFill>
          <p:spPr>
            <a:xfrm flipH="false" flipV="false">
              <a:off x="0" y="0"/>
              <a:ext cx="11076790" cy="4985557"/>
            </a:xfrm>
            <a:prstGeom prst="rect">
              <a:avLst/>
            </a:prstGeom>
          </p:spPr>
        </p:pic>
      </p:grpSp>
      <p:sp>
        <p:nvSpPr>
          <p:cNvPr name="AutoShape 4" id="4"/>
          <p:cNvSpPr/>
          <p:nvPr/>
        </p:nvSpPr>
        <p:spPr>
          <a:xfrm>
            <a:off x="1238718" y="4714858"/>
            <a:ext cx="1360911" cy="0"/>
          </a:xfrm>
          <a:prstGeom prst="line">
            <a:avLst/>
          </a:prstGeom>
          <a:ln cap="flat" w="38100">
            <a:solidFill>
              <a:srgbClr val="33866A"/>
            </a:solidFill>
            <a:prstDash val="solid"/>
            <a:headEnd type="none" len="sm" w="sm"/>
            <a:tailEnd type="none" len="sm" w="sm"/>
          </a:ln>
        </p:spPr>
      </p:sp>
      <p:grpSp>
        <p:nvGrpSpPr>
          <p:cNvPr name="Group 5" id="5"/>
          <p:cNvGrpSpPr/>
          <p:nvPr/>
        </p:nvGrpSpPr>
        <p:grpSpPr>
          <a:xfrm rot="0">
            <a:off x="10393753" y="0"/>
            <a:ext cx="7894247" cy="10287000"/>
            <a:chOff x="0" y="0"/>
            <a:chExt cx="2079143" cy="2709333"/>
          </a:xfrm>
        </p:grpSpPr>
        <p:sp>
          <p:nvSpPr>
            <p:cNvPr name="Freeform 6" id="6"/>
            <p:cNvSpPr/>
            <p:nvPr/>
          </p:nvSpPr>
          <p:spPr>
            <a:xfrm flipH="false" flipV="false" rot="0">
              <a:off x="0" y="0"/>
              <a:ext cx="2079143" cy="2709333"/>
            </a:xfrm>
            <a:custGeom>
              <a:avLst/>
              <a:gdLst/>
              <a:ahLst/>
              <a:cxnLst/>
              <a:rect r="r" b="b" t="t" l="l"/>
              <a:pathLst>
                <a:path h="2709333" w="2079143">
                  <a:moveTo>
                    <a:pt x="0" y="0"/>
                  </a:moveTo>
                  <a:lnTo>
                    <a:pt x="2079143" y="0"/>
                  </a:lnTo>
                  <a:lnTo>
                    <a:pt x="2079143" y="2709333"/>
                  </a:lnTo>
                  <a:lnTo>
                    <a:pt x="0" y="2709333"/>
                  </a:lnTo>
                  <a:close/>
                </a:path>
              </a:pathLst>
            </a:custGeom>
            <a:solidFill>
              <a:srgbClr val="216C53"/>
            </a:solidFill>
          </p:spPr>
        </p:sp>
        <p:sp>
          <p:nvSpPr>
            <p:cNvPr name="TextBox 7" id="7"/>
            <p:cNvSpPr txBox="true"/>
            <p:nvPr/>
          </p:nvSpPr>
          <p:spPr>
            <a:xfrm>
              <a:off x="0" y="-38100"/>
              <a:ext cx="2079143" cy="274743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238718" y="2837431"/>
            <a:ext cx="7459754" cy="905877"/>
          </a:xfrm>
          <a:prstGeom prst="rect">
            <a:avLst/>
          </a:prstGeom>
        </p:spPr>
        <p:txBody>
          <a:bodyPr anchor="t" rtlCol="false" tIns="0" lIns="0" bIns="0" rIns="0">
            <a:spAutoFit/>
          </a:bodyPr>
          <a:lstStyle/>
          <a:p>
            <a:pPr algn="l">
              <a:lnSpc>
                <a:spcPts val="7081"/>
              </a:lnSpc>
            </a:pPr>
            <a:r>
              <a:rPr lang="en-US" sz="6157" spc="301">
                <a:solidFill>
                  <a:srgbClr val="568D6B"/>
                </a:solidFill>
                <a:latin typeface="Montserrat Bold"/>
              </a:rPr>
              <a:t>QUÁ TRÌNH SSIS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01703" y="2646216"/>
            <a:ext cx="13884594" cy="5820915"/>
          </a:xfrm>
          <a:custGeom>
            <a:avLst/>
            <a:gdLst/>
            <a:ahLst/>
            <a:cxnLst/>
            <a:rect r="r" b="b" t="t" l="l"/>
            <a:pathLst>
              <a:path h="5820915" w="13884594">
                <a:moveTo>
                  <a:pt x="0" y="0"/>
                </a:moveTo>
                <a:lnTo>
                  <a:pt x="13884594" y="0"/>
                </a:lnTo>
                <a:lnTo>
                  <a:pt x="13884594" y="5820915"/>
                </a:lnTo>
                <a:lnTo>
                  <a:pt x="0" y="5820915"/>
                </a:lnTo>
                <a:lnTo>
                  <a:pt x="0" y="0"/>
                </a:lnTo>
                <a:close/>
              </a:path>
            </a:pathLst>
          </a:custGeom>
          <a:blipFill>
            <a:blip r:embed="rId4"/>
            <a:stretch>
              <a:fillRect l="0" t="0" r="0" b="0"/>
            </a:stretch>
          </a:blipFill>
        </p:spPr>
      </p:sp>
      <p:sp>
        <p:nvSpPr>
          <p:cNvPr name="TextBox 5" id="5"/>
          <p:cNvSpPr txBox="true"/>
          <p:nvPr/>
        </p:nvSpPr>
        <p:spPr>
          <a:xfrm rot="0">
            <a:off x="4012264" y="1039708"/>
            <a:ext cx="1026347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16C53"/>
                </a:solidFill>
                <a:latin typeface="Montserrat Bold"/>
              </a:rPr>
              <a:t>CONTROL FLOW</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01703" y="3062587"/>
            <a:ext cx="13884594" cy="5820915"/>
          </a:xfrm>
          <a:custGeom>
            <a:avLst/>
            <a:gdLst/>
            <a:ahLst/>
            <a:cxnLst/>
            <a:rect r="r" b="b" t="t" l="l"/>
            <a:pathLst>
              <a:path h="5820915" w="13884594">
                <a:moveTo>
                  <a:pt x="0" y="0"/>
                </a:moveTo>
                <a:lnTo>
                  <a:pt x="13884594" y="0"/>
                </a:lnTo>
                <a:lnTo>
                  <a:pt x="13884594" y="5820915"/>
                </a:lnTo>
                <a:lnTo>
                  <a:pt x="0" y="5820915"/>
                </a:lnTo>
                <a:lnTo>
                  <a:pt x="0" y="0"/>
                </a:lnTo>
                <a:close/>
              </a:path>
            </a:pathLst>
          </a:custGeom>
          <a:blipFill>
            <a:blip r:embed="rId4"/>
            <a:stretch>
              <a:fillRect l="0" t="0" r="0" b="0"/>
            </a:stretch>
          </a:blipFill>
        </p:spPr>
      </p:sp>
      <p:sp>
        <p:nvSpPr>
          <p:cNvPr name="TextBox 5" id="5"/>
          <p:cNvSpPr txBox="true"/>
          <p:nvPr/>
        </p:nvSpPr>
        <p:spPr>
          <a:xfrm rot="0">
            <a:off x="4012264" y="1068283"/>
            <a:ext cx="10495686" cy="1739900"/>
          </a:xfrm>
          <a:prstGeom prst="rect">
            <a:avLst/>
          </a:prstGeom>
        </p:spPr>
        <p:txBody>
          <a:bodyPr anchor="t" rtlCol="false" tIns="0" lIns="0" bIns="0" rIns="0">
            <a:spAutoFit/>
          </a:bodyPr>
          <a:lstStyle/>
          <a:p>
            <a:pPr algn="ctr">
              <a:lnSpc>
                <a:spcPts val="7000"/>
              </a:lnSpc>
              <a:spcBef>
                <a:spcPct val="0"/>
              </a:spcBef>
            </a:pPr>
            <a:r>
              <a:rPr lang="en-US" sz="5000" spc="245">
                <a:solidFill>
                  <a:srgbClr val="216C53"/>
                </a:solidFill>
                <a:latin typeface="Montserrat Bold"/>
              </a:rPr>
              <a:t>ĐỔ DỮ LIỆU TỪ FILE CSV + TIỀN XỬ LÝ DỮ LIỆU</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01703" y="3062587"/>
            <a:ext cx="13884594" cy="5820915"/>
          </a:xfrm>
          <a:custGeom>
            <a:avLst/>
            <a:gdLst/>
            <a:ahLst/>
            <a:cxnLst/>
            <a:rect r="r" b="b" t="t" l="l"/>
            <a:pathLst>
              <a:path h="5820915" w="13884594">
                <a:moveTo>
                  <a:pt x="0" y="0"/>
                </a:moveTo>
                <a:lnTo>
                  <a:pt x="13884594" y="0"/>
                </a:lnTo>
                <a:lnTo>
                  <a:pt x="13884594" y="5820915"/>
                </a:lnTo>
                <a:lnTo>
                  <a:pt x="0" y="5820915"/>
                </a:lnTo>
                <a:lnTo>
                  <a:pt x="0" y="0"/>
                </a:lnTo>
                <a:close/>
              </a:path>
            </a:pathLst>
          </a:custGeom>
          <a:blipFill>
            <a:blip r:embed="rId4"/>
            <a:stretch>
              <a:fillRect l="0" t="0" r="0" b="0"/>
            </a:stretch>
          </a:blipFill>
        </p:spPr>
      </p:sp>
      <p:sp>
        <p:nvSpPr>
          <p:cNvPr name="TextBox 5" id="5"/>
          <p:cNvSpPr txBox="true"/>
          <p:nvPr/>
        </p:nvSpPr>
        <p:spPr>
          <a:xfrm rot="0">
            <a:off x="4012264" y="1068283"/>
            <a:ext cx="10495686" cy="1739900"/>
          </a:xfrm>
          <a:prstGeom prst="rect">
            <a:avLst/>
          </a:prstGeom>
        </p:spPr>
        <p:txBody>
          <a:bodyPr anchor="t" rtlCol="false" tIns="0" lIns="0" bIns="0" rIns="0">
            <a:spAutoFit/>
          </a:bodyPr>
          <a:lstStyle/>
          <a:p>
            <a:pPr algn="ctr">
              <a:lnSpc>
                <a:spcPts val="7000"/>
              </a:lnSpc>
              <a:spcBef>
                <a:spcPct val="0"/>
              </a:spcBef>
            </a:pPr>
            <a:r>
              <a:rPr lang="en-US" sz="5000" spc="245">
                <a:solidFill>
                  <a:srgbClr val="216C53"/>
                </a:solidFill>
                <a:latin typeface="Montserrat Bold"/>
              </a:rPr>
              <a:t>TÁCH DỮ LIỆU THÀNH CÁC BẢNG CHIỀU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DAGFu-mWdu8</dc:identifier>
  <dcterms:modified xsi:type="dcterms:W3CDTF">2011-08-01T06:04:30Z</dcterms:modified>
  <cp:revision>1</cp:revision>
  <dc:title>Project Proposal</dc:title>
</cp:coreProperties>
</file>